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5"/>
  </p:notesMasterIdLst>
  <p:sldIdLst>
    <p:sldId id="333" r:id="rId2"/>
    <p:sldId id="331" r:id="rId3"/>
    <p:sldId id="332" r:id="rId4"/>
    <p:sldId id="334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9" r:id="rId18"/>
    <p:sldId id="350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1" r:id="rId29"/>
    <p:sldId id="362" r:id="rId30"/>
    <p:sldId id="363" r:id="rId31"/>
    <p:sldId id="364" r:id="rId32"/>
    <p:sldId id="365" r:id="rId33"/>
    <p:sldId id="366" r:id="rId34"/>
    <p:sldId id="367" r:id="rId35"/>
    <p:sldId id="369" r:id="rId36"/>
    <p:sldId id="368" r:id="rId37"/>
    <p:sldId id="370" r:id="rId38"/>
    <p:sldId id="371" r:id="rId39"/>
    <p:sldId id="372" r:id="rId40"/>
    <p:sldId id="373" r:id="rId41"/>
    <p:sldId id="374" r:id="rId42"/>
    <p:sldId id="375" r:id="rId43"/>
    <p:sldId id="376" r:id="rId44"/>
    <p:sldId id="377" r:id="rId45"/>
    <p:sldId id="378" r:id="rId46"/>
    <p:sldId id="379" r:id="rId47"/>
    <p:sldId id="380" r:id="rId48"/>
    <p:sldId id="381" r:id="rId49"/>
    <p:sldId id="382" r:id="rId50"/>
    <p:sldId id="383" r:id="rId51"/>
    <p:sldId id="384" r:id="rId52"/>
    <p:sldId id="388" r:id="rId53"/>
    <p:sldId id="389" r:id="rId54"/>
    <p:sldId id="390" r:id="rId55"/>
    <p:sldId id="391" r:id="rId56"/>
    <p:sldId id="392" r:id="rId57"/>
    <p:sldId id="396" r:id="rId58"/>
    <p:sldId id="397" r:id="rId59"/>
    <p:sldId id="393" r:id="rId60"/>
    <p:sldId id="394" r:id="rId61"/>
    <p:sldId id="395" r:id="rId62"/>
    <p:sldId id="398" r:id="rId63"/>
    <p:sldId id="399" r:id="rId64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66"/>
      <p:bold r:id="rId67"/>
    </p:embeddedFont>
    <p:embeddedFont>
      <p:font typeface="Cambria Math" panose="02040503050406030204" pitchFamily="18" charset="0"/>
      <p:regular r:id="rId68"/>
    </p:embeddedFont>
    <p:embeddedFont>
      <p:font typeface="Helvetica" panose="020B0604020202020204" pitchFamily="34" charset="0"/>
      <p:regular r:id="rId69"/>
      <p:bold r:id="rId70"/>
      <p:italic r:id="rId71"/>
      <p:boldItalic r:id="rId72"/>
    </p:embeddedFon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Arial Unicode MS" panose="020B0604020202020204" pitchFamily="50" charset="-127"/>
      <p:regular r:id="rId77"/>
    </p:embeddedFont>
    <p:embeddedFont>
      <p:font typeface="HY헤드라인M" panose="02030600000101010101" pitchFamily="18" charset="-127"/>
      <p:regular r:id="rId78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C3D6"/>
    <a:srgbClr val="5698D3"/>
    <a:srgbClr val="FFBF00"/>
    <a:srgbClr val="E05266"/>
    <a:srgbClr val="EFE7EE"/>
    <a:srgbClr val="48C2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8" autoAdjust="0"/>
    <p:restoredTop sz="87104" autoAdjust="0"/>
  </p:normalViewPr>
  <p:slideViewPr>
    <p:cSldViewPr>
      <p:cViewPr varScale="1">
        <p:scale>
          <a:sx n="87" d="100"/>
          <a:sy n="87" d="100"/>
        </p:scale>
        <p:origin x="-180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viewProps" Target="view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463389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685800" y="2171700"/>
            <a:ext cx="7772400" cy="688294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half" idx="1"/>
          </p:nvPr>
        </p:nvSpPr>
        <p:spPr>
          <a:xfrm>
            <a:off x="685800" y="3077709"/>
            <a:ext cx="7772400" cy="165576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000"/>
            </a:lvl2pPr>
            <a:lvl3pPr marL="0" indent="914400">
              <a:buSzTx/>
              <a:buFontTx/>
              <a:buNone/>
              <a:defRPr sz="18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4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</a:t>
            </a:r>
            <a:r>
              <a:t>Level Five</a:t>
            </a:r>
            <a:endParaRPr lang="ko-KR" altLang="en-US" dirty="0"/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54864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용자 지정 레이아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0" y="-1"/>
            <a:ext cx="9151619" cy="760653"/>
          </a:xfrm>
          <a:prstGeom prst="rect">
            <a:avLst/>
          </a:prstGeom>
          <a:solidFill>
            <a:srgbClr val="1737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xfrm>
            <a:off x="286815" y="200306"/>
            <a:ext cx="8321010" cy="563475"/>
          </a:xfrm>
          <a:prstGeom prst="rect">
            <a:avLst/>
          </a:prstGeom>
        </p:spPr>
        <p:txBody>
          <a:bodyPr/>
          <a:lstStyle>
            <a:lvl1pPr>
              <a:defRPr sz="2400" spc="0">
                <a:solidFill>
                  <a:srgbClr val="FFFFFF"/>
                </a:solidFill>
                <a:latin typeface="HY헤드라인M"/>
                <a:ea typeface="HY헤드라인M"/>
                <a:cs typeface="HY헤드라인M"/>
                <a:sym typeface="HY헤드라인M"/>
              </a:defRPr>
            </a:lvl1pPr>
          </a:lstStyle>
          <a:p>
            <a:r>
              <a:t>Title Text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214707" y="990600"/>
            <a:ext cx="8700694" cy="53086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grpSp>
        <p:nvGrpSpPr>
          <p:cNvPr id="165" name="Group 165"/>
          <p:cNvGrpSpPr/>
          <p:nvPr/>
        </p:nvGrpSpPr>
        <p:grpSpPr>
          <a:xfrm>
            <a:off x="-1" y="4265711"/>
            <a:ext cx="9155115" cy="2592290"/>
            <a:chOff x="0" y="0"/>
            <a:chExt cx="9155114" cy="2592288"/>
          </a:xfrm>
        </p:grpSpPr>
        <p:grpSp>
          <p:nvGrpSpPr>
            <p:cNvPr id="126" name="Group 126"/>
            <p:cNvGrpSpPr/>
            <p:nvPr/>
          </p:nvGrpSpPr>
          <p:grpSpPr>
            <a:xfrm>
              <a:off x="4576360" y="-1"/>
              <a:ext cx="4578754" cy="2592290"/>
              <a:chOff x="0" y="0"/>
              <a:chExt cx="4578752" cy="2592288"/>
            </a:xfrm>
          </p:grpSpPr>
          <p:sp>
            <p:nvSpPr>
              <p:cNvPr id="105" name="Shape 105"/>
              <p:cNvSpPr/>
              <p:nvPr/>
            </p:nvSpPr>
            <p:spPr>
              <a:xfrm>
                <a:off x="0" y="-1"/>
                <a:ext cx="4578753" cy="1972454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6" name="Shape 106"/>
              <p:cNvSpPr/>
              <p:nvPr/>
            </p:nvSpPr>
            <p:spPr>
              <a:xfrm>
                <a:off x="0" y="-1"/>
                <a:ext cx="4578752" cy="2323694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7" name="Shape 107"/>
              <p:cNvSpPr/>
              <p:nvPr/>
            </p:nvSpPr>
            <p:spPr>
              <a:xfrm>
                <a:off x="0" y="-1"/>
                <a:ext cx="4343004" cy="2592290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8" name="Shape 108"/>
              <p:cNvSpPr/>
              <p:nvPr/>
            </p:nvSpPr>
            <p:spPr>
              <a:xfrm>
                <a:off x="-1" y="0"/>
                <a:ext cx="3637507" cy="2592288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9" name="Shape 109"/>
              <p:cNvSpPr/>
              <p:nvPr/>
            </p:nvSpPr>
            <p:spPr>
              <a:xfrm>
                <a:off x="0" y="0"/>
                <a:ext cx="2975666" cy="2592288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0" name="Shape 110"/>
              <p:cNvSpPr/>
              <p:nvPr/>
            </p:nvSpPr>
            <p:spPr>
              <a:xfrm>
                <a:off x="-1" y="0"/>
                <a:ext cx="2308586" cy="2592288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1" name="Shape 111"/>
              <p:cNvSpPr/>
              <p:nvPr/>
            </p:nvSpPr>
            <p:spPr>
              <a:xfrm>
                <a:off x="-1" y="0"/>
                <a:ext cx="1721836" cy="2592288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2" name="Shape 112"/>
              <p:cNvSpPr/>
              <p:nvPr/>
            </p:nvSpPr>
            <p:spPr>
              <a:xfrm>
                <a:off x="-1" y="-1"/>
                <a:ext cx="1136830" cy="2592289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3" name="Shape 113"/>
              <p:cNvSpPr/>
              <p:nvPr/>
            </p:nvSpPr>
            <p:spPr>
              <a:xfrm>
                <a:off x="0" y="-1"/>
                <a:ext cx="548332" cy="2592290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4" name="Shape 114"/>
              <p:cNvSpPr/>
              <p:nvPr/>
            </p:nvSpPr>
            <p:spPr>
              <a:xfrm flipH="1">
                <a:off x="-1" y="-1"/>
                <a:ext cx="2" cy="2592289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5" name="Shape 115"/>
              <p:cNvSpPr/>
              <p:nvPr/>
            </p:nvSpPr>
            <p:spPr>
              <a:xfrm>
                <a:off x="0" y="-1"/>
                <a:ext cx="4578752" cy="1706614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>
                <a:off x="-1" y="0"/>
                <a:ext cx="4578754" cy="1469697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>
                <a:off x="0" y="0"/>
                <a:ext cx="4578753" cy="1265841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8" name="Shape 118"/>
              <p:cNvSpPr/>
              <p:nvPr/>
            </p:nvSpPr>
            <p:spPr>
              <a:xfrm>
                <a:off x="-1" y="0"/>
                <a:ext cx="4578754" cy="1060606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9" name="Shape 119"/>
              <p:cNvSpPr/>
              <p:nvPr/>
            </p:nvSpPr>
            <p:spPr>
              <a:xfrm>
                <a:off x="40164" y="-1"/>
                <a:ext cx="4538588" cy="884300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>
                <a:off x="-1" y="0"/>
                <a:ext cx="4578754" cy="707989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>
                <a:off x="0" y="0"/>
                <a:ext cx="4578752" cy="557852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2" name="Shape 122"/>
              <p:cNvSpPr/>
              <p:nvPr/>
            </p:nvSpPr>
            <p:spPr>
              <a:xfrm>
                <a:off x="0" y="0"/>
                <a:ext cx="4578753" cy="410468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3" name="Shape 123"/>
              <p:cNvSpPr/>
              <p:nvPr/>
            </p:nvSpPr>
            <p:spPr>
              <a:xfrm>
                <a:off x="0" y="0"/>
                <a:ext cx="4578753" cy="293388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>
                <a:off x="0" y="0"/>
                <a:ext cx="4578753" cy="173553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5" name="Shape 125"/>
              <p:cNvSpPr/>
              <p:nvPr/>
            </p:nvSpPr>
            <p:spPr>
              <a:xfrm>
                <a:off x="0" y="0"/>
                <a:ext cx="4578753" cy="86776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48" name="Group 148"/>
            <p:cNvGrpSpPr/>
            <p:nvPr/>
          </p:nvGrpSpPr>
          <p:grpSpPr>
            <a:xfrm>
              <a:off x="-1" y="-1"/>
              <a:ext cx="4576363" cy="2592290"/>
              <a:chOff x="0" y="0"/>
              <a:chExt cx="4576361" cy="2592288"/>
            </a:xfrm>
          </p:grpSpPr>
          <p:sp>
            <p:nvSpPr>
              <p:cNvPr id="127" name="Shape 127"/>
              <p:cNvSpPr/>
              <p:nvPr/>
            </p:nvSpPr>
            <p:spPr>
              <a:xfrm flipH="1" flipV="1">
                <a:off x="-1" y="0"/>
                <a:ext cx="4576362" cy="1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8" name="Shape 128"/>
              <p:cNvSpPr/>
              <p:nvPr/>
            </p:nvSpPr>
            <p:spPr>
              <a:xfrm flipH="1">
                <a:off x="-1" y="0"/>
                <a:ext cx="4576362" cy="1972452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9" name="Shape 129"/>
              <p:cNvSpPr/>
              <p:nvPr/>
            </p:nvSpPr>
            <p:spPr>
              <a:xfrm flipH="1">
                <a:off x="-1" y="-1"/>
                <a:ext cx="4576363" cy="2323694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0" name="Shape 130"/>
              <p:cNvSpPr/>
              <p:nvPr/>
            </p:nvSpPr>
            <p:spPr>
              <a:xfrm flipH="1">
                <a:off x="237641" y="-1"/>
                <a:ext cx="4338721" cy="2592289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1" name="Shape 131"/>
              <p:cNvSpPr/>
              <p:nvPr/>
            </p:nvSpPr>
            <p:spPr>
              <a:xfrm flipH="1">
                <a:off x="941832" y="-1"/>
                <a:ext cx="3634529" cy="2592290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2" name="Shape 132"/>
              <p:cNvSpPr/>
              <p:nvPr/>
            </p:nvSpPr>
            <p:spPr>
              <a:xfrm flipH="1">
                <a:off x="1604085" y="0"/>
                <a:ext cx="2972277" cy="2592288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3" name="Shape 133"/>
              <p:cNvSpPr/>
              <p:nvPr/>
            </p:nvSpPr>
            <p:spPr>
              <a:xfrm flipH="1">
                <a:off x="2269834" y="-1"/>
                <a:ext cx="2306527" cy="2592290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4" name="Shape 134"/>
              <p:cNvSpPr/>
              <p:nvPr/>
            </p:nvSpPr>
            <p:spPr>
              <a:xfrm flipH="1">
                <a:off x="2860444" y="-1"/>
                <a:ext cx="1715918" cy="2592289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5" name="Shape 135"/>
              <p:cNvSpPr/>
              <p:nvPr/>
            </p:nvSpPr>
            <p:spPr>
              <a:xfrm flipH="1">
                <a:off x="3444066" y="-1"/>
                <a:ext cx="1132295" cy="2592289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6" name="Shape 136"/>
              <p:cNvSpPr/>
              <p:nvPr/>
            </p:nvSpPr>
            <p:spPr>
              <a:xfrm flipH="1">
                <a:off x="4032929" y="-1"/>
                <a:ext cx="543433" cy="2592289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7" name="Shape 137"/>
              <p:cNvSpPr/>
              <p:nvPr/>
            </p:nvSpPr>
            <p:spPr>
              <a:xfrm flipH="1">
                <a:off x="-1" y="-1"/>
                <a:ext cx="4576362" cy="1706614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8" name="Shape 138"/>
              <p:cNvSpPr/>
              <p:nvPr/>
            </p:nvSpPr>
            <p:spPr>
              <a:xfrm flipH="1">
                <a:off x="-1" y="-1"/>
                <a:ext cx="4576362" cy="1469699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9" name="Shape 139"/>
              <p:cNvSpPr/>
              <p:nvPr/>
            </p:nvSpPr>
            <p:spPr>
              <a:xfrm flipH="1">
                <a:off x="-1" y="0"/>
                <a:ext cx="4576362" cy="1265842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0" name="Shape 140"/>
              <p:cNvSpPr/>
              <p:nvPr/>
            </p:nvSpPr>
            <p:spPr>
              <a:xfrm flipH="1">
                <a:off x="-1" y="-1"/>
                <a:ext cx="4576363" cy="1060608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1" name="Shape 141"/>
              <p:cNvSpPr/>
              <p:nvPr/>
            </p:nvSpPr>
            <p:spPr>
              <a:xfrm flipH="1">
                <a:off x="0" y="-1"/>
                <a:ext cx="4537919" cy="884300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2" name="Shape 142"/>
              <p:cNvSpPr/>
              <p:nvPr/>
            </p:nvSpPr>
            <p:spPr>
              <a:xfrm flipH="1">
                <a:off x="-1" y="-1"/>
                <a:ext cx="4576362" cy="707991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3" name="Shape 143"/>
              <p:cNvSpPr/>
              <p:nvPr/>
            </p:nvSpPr>
            <p:spPr>
              <a:xfrm flipH="1">
                <a:off x="-1" y="-1"/>
                <a:ext cx="4576363" cy="557853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4" name="Shape 144"/>
              <p:cNvSpPr/>
              <p:nvPr/>
            </p:nvSpPr>
            <p:spPr>
              <a:xfrm flipH="1">
                <a:off x="-1" y="0"/>
                <a:ext cx="4576363" cy="410469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-1" y="-1"/>
                <a:ext cx="4576362" cy="293390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-1" y="0"/>
                <a:ext cx="4576362" cy="173553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-1" y="-1"/>
                <a:ext cx="4576363" cy="86778"/>
              </a:xfrm>
              <a:prstGeom prst="line">
                <a:avLst/>
              </a:prstGeom>
              <a:noFill/>
              <a:ln w="3175" cap="flat">
                <a:solidFill>
                  <a:schemeClr val="accent3">
                    <a:lumOff val="10616"/>
                    <a:alpha val="20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64" name="Group 164"/>
            <p:cNvGrpSpPr/>
            <p:nvPr/>
          </p:nvGrpSpPr>
          <p:grpSpPr>
            <a:xfrm>
              <a:off x="-1" y="27172"/>
              <a:ext cx="9155115" cy="2210058"/>
              <a:chOff x="0" y="0"/>
              <a:chExt cx="9155114" cy="2210056"/>
            </a:xfrm>
          </p:grpSpPr>
          <p:grpSp>
            <p:nvGrpSpPr>
              <p:cNvPr id="153" name="Group 153"/>
              <p:cNvGrpSpPr/>
              <p:nvPr/>
            </p:nvGrpSpPr>
            <p:grpSpPr>
              <a:xfrm>
                <a:off x="-1" y="1247546"/>
                <a:ext cx="9155115" cy="962511"/>
                <a:chOff x="0" y="0"/>
                <a:chExt cx="9155113" cy="962510"/>
              </a:xfrm>
            </p:grpSpPr>
            <p:sp>
              <p:nvSpPr>
                <p:cNvPr id="149" name="Shape 149"/>
                <p:cNvSpPr/>
                <p:nvPr/>
              </p:nvSpPr>
              <p:spPr>
                <a:xfrm>
                  <a:off x="-1" y="962510"/>
                  <a:ext cx="9155115" cy="1"/>
                </a:xfrm>
                <a:prstGeom prst="line">
                  <a:avLst/>
                </a:prstGeom>
                <a:noFill/>
                <a:ln w="3175" cap="flat">
                  <a:solidFill>
                    <a:schemeClr val="accent3">
                      <a:lumOff val="10616"/>
                      <a:alpha val="20000"/>
                    </a:scheme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50" name="Shape 150"/>
                <p:cNvSpPr/>
                <p:nvPr/>
              </p:nvSpPr>
              <p:spPr>
                <a:xfrm>
                  <a:off x="-1" y="607249"/>
                  <a:ext cx="9155115" cy="1"/>
                </a:xfrm>
                <a:prstGeom prst="line">
                  <a:avLst/>
                </a:prstGeom>
                <a:noFill/>
                <a:ln w="3175" cap="flat">
                  <a:solidFill>
                    <a:schemeClr val="accent3">
                      <a:lumOff val="10616"/>
                      <a:alpha val="20000"/>
                    </a:scheme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51" name="Shape 151"/>
                <p:cNvSpPr/>
                <p:nvPr/>
              </p:nvSpPr>
              <p:spPr>
                <a:xfrm>
                  <a:off x="0" y="286412"/>
                  <a:ext cx="9151620" cy="1"/>
                </a:xfrm>
                <a:prstGeom prst="line">
                  <a:avLst/>
                </a:prstGeom>
                <a:noFill/>
                <a:ln w="3175" cap="flat">
                  <a:solidFill>
                    <a:schemeClr val="accent3">
                      <a:lumOff val="10616"/>
                      <a:alpha val="20000"/>
                    </a:scheme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52" name="Shape 152"/>
                <p:cNvSpPr/>
                <p:nvPr/>
              </p:nvSpPr>
              <p:spPr>
                <a:xfrm>
                  <a:off x="0" y="0"/>
                  <a:ext cx="9151620" cy="1"/>
                </a:xfrm>
                <a:prstGeom prst="line">
                  <a:avLst/>
                </a:prstGeom>
                <a:noFill/>
                <a:ln w="3175" cap="flat">
                  <a:solidFill>
                    <a:schemeClr val="accent3">
                      <a:lumOff val="10616"/>
                      <a:alpha val="20000"/>
                    </a:scheme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163" name="Group 163"/>
              <p:cNvGrpSpPr/>
              <p:nvPr/>
            </p:nvGrpSpPr>
            <p:grpSpPr>
              <a:xfrm>
                <a:off x="-1" y="-1"/>
                <a:ext cx="9155115" cy="1002445"/>
                <a:chOff x="0" y="0"/>
                <a:chExt cx="9155113" cy="1002443"/>
              </a:xfrm>
            </p:grpSpPr>
            <p:sp>
              <p:nvSpPr>
                <p:cNvPr id="154" name="Shape 154"/>
                <p:cNvSpPr/>
                <p:nvPr/>
              </p:nvSpPr>
              <p:spPr>
                <a:xfrm>
                  <a:off x="-1" y="1002443"/>
                  <a:ext cx="9155115" cy="1"/>
                </a:xfrm>
                <a:prstGeom prst="line">
                  <a:avLst/>
                </a:prstGeom>
                <a:noFill/>
                <a:ln w="3175" cap="flat">
                  <a:solidFill>
                    <a:schemeClr val="accent3">
                      <a:lumOff val="10616"/>
                      <a:alpha val="20000"/>
                    </a:scheme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55" name="Shape 155"/>
                <p:cNvSpPr/>
                <p:nvPr/>
              </p:nvSpPr>
              <p:spPr>
                <a:xfrm flipV="1">
                  <a:off x="-1" y="766980"/>
                  <a:ext cx="9155115" cy="1377"/>
                </a:xfrm>
                <a:prstGeom prst="line">
                  <a:avLst/>
                </a:prstGeom>
                <a:noFill/>
                <a:ln w="3175" cap="flat">
                  <a:solidFill>
                    <a:schemeClr val="accent3">
                      <a:lumOff val="10616"/>
                      <a:alpha val="20000"/>
                    </a:scheme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56" name="Shape 156"/>
                <p:cNvSpPr/>
                <p:nvPr/>
              </p:nvSpPr>
              <p:spPr>
                <a:xfrm>
                  <a:off x="-1" y="552169"/>
                  <a:ext cx="9155114" cy="6886"/>
                </a:xfrm>
                <a:prstGeom prst="line">
                  <a:avLst/>
                </a:prstGeom>
                <a:noFill/>
                <a:ln w="3175" cap="flat">
                  <a:solidFill>
                    <a:schemeClr val="accent3">
                      <a:lumOff val="10616"/>
                      <a:alpha val="20000"/>
                    </a:scheme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57" name="Shape 157"/>
                <p:cNvSpPr/>
                <p:nvPr/>
              </p:nvSpPr>
              <p:spPr>
                <a:xfrm>
                  <a:off x="-1" y="381424"/>
                  <a:ext cx="9113191" cy="1"/>
                </a:xfrm>
                <a:prstGeom prst="line">
                  <a:avLst/>
                </a:prstGeom>
                <a:noFill/>
                <a:ln w="3175" cap="flat">
                  <a:solidFill>
                    <a:schemeClr val="accent3">
                      <a:lumOff val="10616"/>
                      <a:alpha val="20000"/>
                    </a:scheme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58" name="Shape 158"/>
                <p:cNvSpPr/>
                <p:nvPr/>
              </p:nvSpPr>
              <p:spPr>
                <a:xfrm flipV="1">
                  <a:off x="-1" y="235464"/>
                  <a:ext cx="9155115" cy="8262"/>
                </a:xfrm>
                <a:prstGeom prst="line">
                  <a:avLst/>
                </a:prstGeom>
                <a:noFill/>
                <a:ln w="3175" cap="flat">
                  <a:solidFill>
                    <a:schemeClr val="accent3">
                      <a:lumOff val="10616"/>
                      <a:alpha val="20000"/>
                    </a:scheme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59" name="Shape 159"/>
                <p:cNvSpPr/>
                <p:nvPr/>
              </p:nvSpPr>
              <p:spPr>
                <a:xfrm>
                  <a:off x="-1" y="140453"/>
                  <a:ext cx="9155115" cy="5506"/>
                </a:xfrm>
                <a:prstGeom prst="line">
                  <a:avLst/>
                </a:prstGeom>
                <a:noFill/>
                <a:ln w="3175" cap="flat">
                  <a:solidFill>
                    <a:schemeClr val="accent3">
                      <a:lumOff val="10616"/>
                      <a:alpha val="20000"/>
                    </a:scheme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60" name="Shape 160"/>
                <p:cNvSpPr/>
                <p:nvPr/>
              </p:nvSpPr>
              <p:spPr>
                <a:xfrm flipV="1">
                  <a:off x="-1" y="88127"/>
                  <a:ext cx="9155114" cy="13770"/>
                </a:xfrm>
                <a:prstGeom prst="line">
                  <a:avLst/>
                </a:prstGeom>
                <a:noFill/>
                <a:ln w="3175" cap="flat">
                  <a:solidFill>
                    <a:schemeClr val="accent3">
                      <a:lumOff val="10616"/>
                      <a:alpha val="20000"/>
                    </a:scheme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61" name="Shape 161"/>
                <p:cNvSpPr/>
                <p:nvPr/>
              </p:nvSpPr>
              <p:spPr>
                <a:xfrm>
                  <a:off x="40176" y="30293"/>
                  <a:ext cx="9114938" cy="1"/>
                </a:xfrm>
                <a:prstGeom prst="line">
                  <a:avLst/>
                </a:prstGeom>
                <a:noFill/>
                <a:ln w="3175" cap="flat">
                  <a:solidFill>
                    <a:schemeClr val="accent3">
                      <a:lumOff val="10616"/>
                      <a:alpha val="20000"/>
                    </a:scheme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62" name="Shape 162"/>
                <p:cNvSpPr/>
                <p:nvPr/>
              </p:nvSpPr>
              <p:spPr>
                <a:xfrm>
                  <a:off x="-1" y="-1"/>
                  <a:ext cx="9155115" cy="1"/>
                </a:xfrm>
                <a:prstGeom prst="line">
                  <a:avLst/>
                </a:prstGeom>
                <a:noFill/>
                <a:ln w="3175" cap="flat">
                  <a:solidFill>
                    <a:schemeClr val="accent3">
                      <a:lumOff val="10616"/>
                      <a:alpha val="20000"/>
                    </a:scheme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</p:grpSp>
      </p:grpSp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제목 및 내용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3.png" descr="마스터파일_sub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3766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xfrm>
            <a:off x="214707" y="216034"/>
            <a:ext cx="8700694" cy="6436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xfrm>
            <a:off x="214707" y="990600"/>
            <a:ext cx="8700694" cy="53086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77" name="image1.png" descr="http://web.yonsei.ac.kr/knowledgebkplus/images/ys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152" y="6428976"/>
            <a:ext cx="1195297" cy="3585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F8F8"/>
            </a:gs>
            <a:gs pos="22000">
              <a:srgbClr val="EAEAEA"/>
            </a:gs>
            <a:gs pos="66000">
              <a:srgbClr val="FFFF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 descr="http://web.yonsei.ac.kr/knowledgebkplus/images/ys_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152" y="6428976"/>
            <a:ext cx="1195297" cy="35858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4449298" y="6490790"/>
            <a:ext cx="245404" cy="243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-150" baseline="0">
          <a:ln>
            <a:noFill/>
          </a:ln>
          <a:solidFill>
            <a:srgbClr val="000000"/>
          </a:solidFill>
          <a:uFillTx/>
          <a:latin typeface="Arial Unicode MS"/>
          <a:ea typeface="Arial Unicode MS"/>
          <a:cs typeface="Arial Unicode MS"/>
          <a:sym typeface="Arial Unicode MS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-150" baseline="0">
          <a:ln>
            <a:noFill/>
          </a:ln>
          <a:solidFill>
            <a:srgbClr val="000000"/>
          </a:solidFill>
          <a:uFillTx/>
          <a:latin typeface="Arial Unicode MS"/>
          <a:ea typeface="Arial Unicode MS"/>
          <a:cs typeface="Arial Unicode MS"/>
          <a:sym typeface="Arial Unicode MS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-150" baseline="0">
          <a:ln>
            <a:noFill/>
          </a:ln>
          <a:solidFill>
            <a:srgbClr val="000000"/>
          </a:solidFill>
          <a:uFillTx/>
          <a:latin typeface="Arial Unicode MS"/>
          <a:ea typeface="Arial Unicode MS"/>
          <a:cs typeface="Arial Unicode MS"/>
          <a:sym typeface="Arial Unicode MS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-150" baseline="0">
          <a:ln>
            <a:noFill/>
          </a:ln>
          <a:solidFill>
            <a:srgbClr val="000000"/>
          </a:solidFill>
          <a:uFillTx/>
          <a:latin typeface="Arial Unicode MS"/>
          <a:ea typeface="Arial Unicode MS"/>
          <a:cs typeface="Arial Unicode MS"/>
          <a:sym typeface="Arial Unicode MS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-150" baseline="0">
          <a:ln>
            <a:noFill/>
          </a:ln>
          <a:solidFill>
            <a:srgbClr val="000000"/>
          </a:solidFill>
          <a:uFillTx/>
          <a:latin typeface="Arial Unicode MS"/>
          <a:ea typeface="Arial Unicode MS"/>
          <a:cs typeface="Arial Unicode MS"/>
          <a:sym typeface="Arial Unicode MS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-150" baseline="0">
          <a:ln>
            <a:noFill/>
          </a:ln>
          <a:solidFill>
            <a:srgbClr val="000000"/>
          </a:solidFill>
          <a:uFillTx/>
          <a:latin typeface="Arial Unicode MS"/>
          <a:ea typeface="Arial Unicode MS"/>
          <a:cs typeface="Arial Unicode MS"/>
          <a:sym typeface="Arial Unicode MS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-150" baseline="0">
          <a:ln>
            <a:noFill/>
          </a:ln>
          <a:solidFill>
            <a:srgbClr val="000000"/>
          </a:solidFill>
          <a:uFillTx/>
          <a:latin typeface="Arial Unicode MS"/>
          <a:ea typeface="Arial Unicode MS"/>
          <a:cs typeface="Arial Unicode MS"/>
          <a:sym typeface="Arial Unicode MS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-150" baseline="0">
          <a:ln>
            <a:noFill/>
          </a:ln>
          <a:solidFill>
            <a:srgbClr val="000000"/>
          </a:solidFill>
          <a:uFillTx/>
          <a:latin typeface="Arial Unicode MS"/>
          <a:ea typeface="Arial Unicode MS"/>
          <a:cs typeface="Arial Unicode MS"/>
          <a:sym typeface="Arial Unicode MS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-150" baseline="0">
          <a:ln>
            <a:noFill/>
          </a:ln>
          <a:solidFill>
            <a:srgbClr val="000000"/>
          </a:solidFill>
          <a:uFillTx/>
          <a:latin typeface="Arial Unicode MS"/>
          <a:ea typeface="Arial Unicode MS"/>
          <a:cs typeface="Arial Unicode MS"/>
          <a:sym typeface="Arial Unicode MS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-150" baseline="0">
          <a:ln>
            <a:noFill/>
          </a:ln>
          <a:solidFill>
            <a:srgbClr val="000000"/>
          </a:solidFill>
          <a:uFillTx/>
          <a:latin typeface="Arial Unicode MS"/>
          <a:ea typeface="Arial Unicode MS"/>
          <a:cs typeface="Arial Unicode MS"/>
          <a:sym typeface="Arial Unicode MS"/>
        </a:defRPr>
      </a:lvl1pPr>
      <a:lvl2pPr marL="711200" marR="0" indent="-2540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-150" baseline="0">
          <a:ln>
            <a:noFill/>
          </a:ln>
          <a:solidFill>
            <a:srgbClr val="000000"/>
          </a:solidFill>
          <a:uFillTx/>
          <a:latin typeface="Arial Unicode MS"/>
          <a:ea typeface="Arial Unicode MS"/>
          <a:cs typeface="Arial Unicode MS"/>
          <a:sym typeface="Arial Unicode MS"/>
        </a:defRPr>
      </a:lvl2pPr>
      <a:lvl3pPr marL="1200150" marR="0" indent="-28575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-150" baseline="0">
          <a:ln>
            <a:noFill/>
          </a:ln>
          <a:solidFill>
            <a:srgbClr val="000000"/>
          </a:solidFill>
          <a:uFillTx/>
          <a:latin typeface="Arial Unicode MS"/>
          <a:ea typeface="Arial Unicode MS"/>
          <a:cs typeface="Arial Unicode MS"/>
          <a:sym typeface="Arial Unicode MS"/>
        </a:defRPr>
      </a:lvl3pPr>
      <a:lvl4pPr marL="1698171" marR="0" indent="-326571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-150" baseline="0">
          <a:ln>
            <a:noFill/>
          </a:ln>
          <a:solidFill>
            <a:srgbClr val="000000"/>
          </a:solidFill>
          <a:uFillTx/>
          <a:latin typeface="Arial Unicode MS"/>
          <a:ea typeface="Arial Unicode MS"/>
          <a:cs typeface="Arial Unicode MS"/>
          <a:sym typeface="Arial Unicode MS"/>
        </a:defRPr>
      </a:lvl4pPr>
      <a:lvl5pPr marL="2155371" marR="0" indent="-326571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-150" baseline="0">
          <a:ln>
            <a:noFill/>
          </a:ln>
          <a:solidFill>
            <a:srgbClr val="000000"/>
          </a:solidFill>
          <a:uFillTx/>
          <a:latin typeface="Arial Unicode MS"/>
          <a:ea typeface="Arial Unicode MS"/>
          <a:cs typeface="Arial Unicode MS"/>
          <a:sym typeface="Arial Unicode MS"/>
        </a:defRPr>
      </a:lvl5pPr>
      <a:lvl6pPr marL="2540000" marR="0" indent="-2540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-150" baseline="0">
          <a:ln>
            <a:noFill/>
          </a:ln>
          <a:solidFill>
            <a:srgbClr val="000000"/>
          </a:solidFill>
          <a:uFillTx/>
          <a:latin typeface="Arial Unicode MS"/>
          <a:ea typeface="Arial Unicode MS"/>
          <a:cs typeface="Arial Unicode MS"/>
          <a:sym typeface="Arial Unicode MS"/>
        </a:defRPr>
      </a:lvl6pPr>
      <a:lvl7pPr marL="2997200" marR="0" indent="-2540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-150" baseline="0">
          <a:ln>
            <a:noFill/>
          </a:ln>
          <a:solidFill>
            <a:srgbClr val="000000"/>
          </a:solidFill>
          <a:uFillTx/>
          <a:latin typeface="Arial Unicode MS"/>
          <a:ea typeface="Arial Unicode MS"/>
          <a:cs typeface="Arial Unicode MS"/>
          <a:sym typeface="Arial Unicode MS"/>
        </a:defRPr>
      </a:lvl7pPr>
      <a:lvl8pPr marL="3454400" marR="0" indent="-2540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-150" baseline="0">
          <a:ln>
            <a:noFill/>
          </a:ln>
          <a:solidFill>
            <a:srgbClr val="000000"/>
          </a:solidFill>
          <a:uFillTx/>
          <a:latin typeface="Arial Unicode MS"/>
          <a:ea typeface="Arial Unicode MS"/>
          <a:cs typeface="Arial Unicode MS"/>
          <a:sym typeface="Arial Unicode MS"/>
        </a:defRPr>
      </a:lvl8pPr>
      <a:lvl9pPr marL="3911600" marR="0" indent="-2540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-150" baseline="0">
          <a:ln>
            <a:noFill/>
          </a:ln>
          <a:solidFill>
            <a:srgbClr val="000000"/>
          </a:solidFill>
          <a:uFillTx/>
          <a:latin typeface="Arial Unicode MS"/>
          <a:ea typeface="Arial Unicode MS"/>
          <a:cs typeface="Arial Unicode MS"/>
          <a:sym typeface="Arial Unicode MS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Object</a:t>
            </a:r>
            <a:r>
              <a:rPr lang="ko-KR" altLang="en-US" dirty="0"/>
              <a:t> </a:t>
            </a:r>
            <a:r>
              <a:rPr lang="en-US" altLang="ko-KR" dirty="0"/>
              <a:t>detection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algn="ctr"/>
            <a:r>
              <a:rPr lang="ko-KR" altLang="en-US" dirty="0"/>
              <a:t>이주성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56572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C122ECA-8304-4397-8960-71742A3FAE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Bounding box regression?</a:t>
            </a:r>
          </a:p>
          <a:p>
            <a:pPr lvl="1"/>
            <a:r>
              <a:rPr lang="en-US" altLang="ko-KR" dirty="0"/>
              <a:t>Pool5 map(          )</a:t>
            </a:r>
            <a:r>
              <a:rPr lang="ko-KR" altLang="en-US" dirty="0"/>
              <a:t>으로 부터 </a:t>
            </a:r>
            <a:r>
              <a:rPr lang="en-US" altLang="ko-KR" dirty="0"/>
              <a:t>d(P)</a:t>
            </a:r>
            <a:r>
              <a:rPr lang="ko-KR" altLang="en-US" dirty="0"/>
              <a:t>를 찾을 수 있다고 가정</a:t>
            </a:r>
            <a:endParaRPr lang="en-US" altLang="ko-KR" dirty="0"/>
          </a:p>
          <a:p>
            <a:pPr lvl="2"/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즉 </a:t>
            </a:r>
            <a:r>
              <a:rPr lang="en-US" altLang="ko-KR" dirty="0"/>
              <a:t>t</a:t>
            </a:r>
            <a:r>
              <a:rPr lang="ko-KR" altLang="en-US" dirty="0"/>
              <a:t>와 </a:t>
            </a:r>
            <a:r>
              <a:rPr lang="en-US" altLang="ko-KR" dirty="0"/>
              <a:t>d</a:t>
            </a:r>
            <a:r>
              <a:rPr lang="ko-KR" altLang="en-US" dirty="0"/>
              <a:t>를 비교하여 </a:t>
            </a:r>
            <a:r>
              <a:rPr lang="en-US" altLang="ko-KR" dirty="0"/>
              <a:t>loss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2"/>
            <a:r>
              <a:rPr lang="en-US" altLang="ko-KR" dirty="0"/>
              <a:t>t</a:t>
            </a:r>
            <a:r>
              <a:rPr lang="ko-KR" altLang="en-US" dirty="0"/>
              <a:t>는 </a:t>
            </a:r>
            <a:r>
              <a:rPr lang="en-US" altLang="ko-KR" dirty="0"/>
              <a:t>ground truth</a:t>
            </a:r>
            <a:r>
              <a:rPr lang="ko-KR" altLang="en-US" dirty="0"/>
              <a:t>로 부터 만들어 낸</a:t>
            </a:r>
            <a:r>
              <a:rPr lang="en-US" altLang="ko-KR" dirty="0"/>
              <a:t>, </a:t>
            </a:r>
            <a:r>
              <a:rPr lang="ko-KR" altLang="en-US" dirty="0"/>
              <a:t>값</a:t>
            </a:r>
            <a:r>
              <a:rPr lang="en-US" altLang="ko-KR" dirty="0"/>
              <a:t>, d</a:t>
            </a:r>
            <a:r>
              <a:rPr lang="ko-KR" altLang="en-US" dirty="0"/>
              <a:t>는 </a:t>
            </a:r>
            <a:r>
              <a:rPr lang="en-US" altLang="ko-KR" dirty="0"/>
              <a:t>pooling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으로 부터 뽑아는 값</a:t>
            </a:r>
            <a:endParaRPr lang="en-US" altLang="ko-KR" dirty="0"/>
          </a:p>
          <a:p>
            <a:pPr lvl="2"/>
            <a:r>
              <a:rPr lang="ko-KR" altLang="en-US" dirty="0"/>
              <a:t>이를 학습함으로 써</a:t>
            </a:r>
            <a:r>
              <a:rPr lang="en-US" altLang="ko-KR" dirty="0"/>
              <a:t>, w</a:t>
            </a:r>
            <a:r>
              <a:rPr lang="ko-KR" altLang="en-US" dirty="0"/>
              <a:t>를 구할 수 있고</a:t>
            </a:r>
            <a:r>
              <a:rPr lang="en-US" altLang="ko-KR" dirty="0"/>
              <a:t>, w</a:t>
            </a:r>
            <a:r>
              <a:rPr lang="ko-KR" altLang="en-US" dirty="0"/>
              <a:t>를 통하여 </a:t>
            </a:r>
            <a:r>
              <a:rPr lang="en-US" altLang="ko-KR" dirty="0" err="1"/>
              <a:t>Bbox</a:t>
            </a:r>
            <a:r>
              <a:rPr lang="en-US" altLang="ko-KR" dirty="0"/>
              <a:t> regression</a:t>
            </a:r>
            <a:r>
              <a:rPr lang="ko-KR" altLang="en-US" dirty="0"/>
              <a:t>이 가능해짐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단점</a:t>
            </a:r>
            <a:endParaRPr lang="en-US" altLang="ko-KR" dirty="0"/>
          </a:p>
          <a:p>
            <a:pPr lvl="1"/>
            <a:r>
              <a:rPr lang="en-US" altLang="ko-KR" dirty="0"/>
              <a:t>Slow: 13s/image</a:t>
            </a:r>
          </a:p>
          <a:p>
            <a:pPr lvl="1"/>
            <a:r>
              <a:rPr lang="en-US" altLang="ko-KR" dirty="0"/>
              <a:t>SVM</a:t>
            </a:r>
            <a:r>
              <a:rPr lang="ko-KR" altLang="en-US" dirty="0"/>
              <a:t>학습할 때</a:t>
            </a:r>
            <a:r>
              <a:rPr lang="en-US" altLang="ko-KR" dirty="0"/>
              <a:t>, CNN</a:t>
            </a:r>
            <a:r>
              <a:rPr lang="ko-KR" altLang="en-US" dirty="0"/>
              <a:t>은 학습이 안됨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Multi stage </a:t>
            </a:r>
            <a:r>
              <a:rPr lang="ko-KR" altLang="en-US" dirty="0"/>
              <a:t>학습</a:t>
            </a:r>
            <a:r>
              <a:rPr lang="en-US" altLang="ko-KR" dirty="0"/>
              <a:t>(end-to-end </a:t>
            </a:r>
            <a:r>
              <a:rPr lang="ko-KR" altLang="en-US" dirty="0"/>
              <a:t>아님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351814C-CF52-4215-80DE-2EC35932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A6702D3C-FCD3-42EB-B493-E168CBA9C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844824"/>
            <a:ext cx="1857375" cy="295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xmlns="" id="{38133DA6-B584-4490-8F8F-F94E2A2BA004}"/>
                  </a:ext>
                </a:extLst>
              </p:cNvPr>
              <p:cNvSpPr/>
              <p:nvPr/>
            </p:nvSpPr>
            <p:spPr>
              <a:xfrm>
                <a:off x="1966586" y="1395575"/>
                <a:ext cx="739882" cy="3052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ko-KR" alt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38133DA6-B584-4490-8F8F-F94E2A2BA0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586" y="1395575"/>
                <a:ext cx="739882" cy="305233"/>
              </a:xfrm>
              <a:prstGeom prst="rect">
                <a:avLst/>
              </a:prstGeom>
              <a:blipFill>
                <a:blip r:embed="rId3"/>
                <a:stretch>
                  <a:fillRect t="-146000" r="-69421" b="-24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D3A462F-1629-4902-9E7C-E74280998200}"/>
              </a:ext>
            </a:extLst>
          </p:cNvPr>
          <p:cNvSpPr txBox="1"/>
          <p:nvPr/>
        </p:nvSpPr>
        <p:spPr>
          <a:xfrm>
            <a:off x="3203569" y="1816936"/>
            <a:ext cx="1224136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500" dirty="0"/>
              <a:t>별표</a:t>
            </a:r>
            <a:r>
              <a:rPr lang="en-US" altLang="ko-KR" sz="1500" dirty="0"/>
              <a:t>: </a:t>
            </a:r>
            <a:r>
              <a:rPr lang="en-US" altLang="ko-KR" sz="1500" dirty="0" err="1"/>
              <a:t>x,y,w,h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2A53A62A-9EB6-49BC-AE6F-8C5F7FAC7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3429000"/>
            <a:ext cx="2009775" cy="13144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F16F36A8-F077-4606-90B4-FDE7F066E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120" y="3429000"/>
            <a:ext cx="46005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4617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2693D7B-5B86-46C8-92B2-E02FBC1AA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SPPNet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98EA3AB-9096-4BE9-9386-51C5CB70D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707" y="990600"/>
            <a:ext cx="8700694" cy="5308600"/>
          </a:xfrm>
        </p:spPr>
        <p:txBody>
          <a:bodyPr/>
          <a:lstStyle/>
          <a:p>
            <a:r>
              <a:rPr lang="en-US" altLang="ko-KR" dirty="0"/>
              <a:t>Framework</a:t>
            </a:r>
          </a:p>
          <a:p>
            <a:pPr lvl="1"/>
            <a:r>
              <a:rPr lang="en-US" altLang="ko-KR" dirty="0"/>
              <a:t>ROI</a:t>
            </a:r>
            <a:r>
              <a:rPr lang="ko-KR" altLang="en-US" dirty="0"/>
              <a:t>영역을 </a:t>
            </a:r>
            <a:r>
              <a:rPr lang="en-US" altLang="ko-KR" dirty="0"/>
              <a:t>image</a:t>
            </a:r>
            <a:r>
              <a:rPr lang="ko-KR" altLang="en-US" dirty="0"/>
              <a:t>에서 따로 뽑아내서 진행하는 건 </a:t>
            </a:r>
            <a:r>
              <a:rPr lang="ko-KR" altLang="en-US" dirty="0" err="1"/>
              <a:t>연산량이</a:t>
            </a:r>
            <a:r>
              <a:rPr lang="ko-KR" altLang="en-US" dirty="0"/>
              <a:t> 많이 겹친다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따라서 전체 영상에 대해 </a:t>
            </a:r>
            <a:r>
              <a:rPr lang="en-US" altLang="ko-KR" dirty="0"/>
              <a:t>Feature map</a:t>
            </a:r>
            <a:r>
              <a:rPr lang="ko-KR" altLang="en-US" dirty="0"/>
              <a:t>을 뽑고 </a:t>
            </a:r>
            <a:r>
              <a:rPr lang="en-US" altLang="ko-KR" dirty="0"/>
              <a:t>ROI</a:t>
            </a:r>
            <a:r>
              <a:rPr lang="ko-KR" altLang="en-US" dirty="0"/>
              <a:t>를 그 후에 적용</a:t>
            </a:r>
          </a:p>
        </p:txBody>
      </p:sp>
      <p:pic>
        <p:nvPicPr>
          <p:cNvPr id="7170" name="Picture 2" descr="sppnet에 대한 이미지 검색결과">
            <a:extLst>
              <a:ext uri="{FF2B5EF4-FFF2-40B4-BE49-F238E27FC236}">
                <a16:creationId xmlns:a16="http://schemas.microsoft.com/office/drawing/2014/main" xmlns="" id="{9F183511-E34E-4646-B83B-D1011FE53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19" y="2286992"/>
            <a:ext cx="6587809" cy="41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56683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49B4431-5503-4BB1-AD1A-A905D616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SPPNet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2371CEE-DE82-49CE-9ADA-BFFEFFC89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Spatial Pyramid Pooling</a:t>
            </a:r>
          </a:p>
          <a:p>
            <a:pPr lvl="1"/>
            <a:r>
              <a:rPr lang="en-US" altLang="ko-KR" dirty="0"/>
              <a:t>Fixed-length vector</a:t>
            </a:r>
            <a:r>
              <a:rPr lang="ko-KR" altLang="en-US" dirty="0"/>
              <a:t>가 필요</a:t>
            </a:r>
            <a:endParaRPr lang="en-US" altLang="ko-KR" dirty="0"/>
          </a:p>
          <a:p>
            <a:pPr lvl="1"/>
            <a:r>
              <a:rPr lang="en-US" altLang="ko-KR" dirty="0"/>
              <a:t>Spatial information</a:t>
            </a:r>
            <a:r>
              <a:rPr lang="ko-KR" altLang="en-US" dirty="0"/>
              <a:t>을 가져가기 때문에</a:t>
            </a:r>
            <a:r>
              <a:rPr lang="en-US" altLang="ko-KR" dirty="0"/>
              <a:t>, </a:t>
            </a:r>
            <a:r>
              <a:rPr lang="en-US" altLang="ko-KR" dirty="0" err="1"/>
              <a:t>BoW</a:t>
            </a:r>
            <a:r>
              <a:rPr lang="en-US" altLang="ko-KR" dirty="0"/>
              <a:t> </a:t>
            </a:r>
            <a:r>
              <a:rPr lang="ko-KR" altLang="en-US" dirty="0"/>
              <a:t>방식을 향상</a:t>
            </a:r>
            <a:r>
              <a:rPr lang="en-US" altLang="ko-KR" sz="1500" dirty="0"/>
              <a:t>(SPM </a:t>
            </a:r>
            <a:r>
              <a:rPr lang="ko-KR" altLang="en-US" sz="1500" dirty="0"/>
              <a:t>와 같은 개념으로 생각됨</a:t>
            </a:r>
            <a:r>
              <a:rPr lang="en-US" altLang="ko-KR" sz="1500" dirty="0"/>
              <a:t>)</a:t>
            </a:r>
          </a:p>
          <a:p>
            <a:pPr lvl="1"/>
            <a:r>
              <a:rPr lang="en-US" altLang="ko-KR" dirty="0"/>
              <a:t>Max-pooling</a:t>
            </a:r>
            <a:r>
              <a:rPr lang="ko-KR" altLang="en-US" dirty="0"/>
              <a:t>인데</a:t>
            </a:r>
            <a:r>
              <a:rPr lang="en-US" altLang="ko-KR" dirty="0"/>
              <a:t>, size</a:t>
            </a:r>
            <a:r>
              <a:rPr lang="ko-KR" altLang="en-US" dirty="0"/>
              <a:t>를 고정시켜주는 것이라 생각하면 됨</a:t>
            </a:r>
            <a:endParaRPr lang="en-US" altLang="ko-KR" dirty="0"/>
          </a:p>
          <a:p>
            <a:pPr lvl="2"/>
            <a:r>
              <a:rPr lang="en-US" altLang="ko-KR" dirty="0"/>
              <a:t>4x4, 2x2, 1x1(spatial bin </a:t>
            </a:r>
            <a:r>
              <a:rPr lang="ko-KR" altLang="en-US" dirty="0"/>
              <a:t>개념</a:t>
            </a:r>
            <a:r>
              <a:rPr lang="en-US" altLang="ko-KR" dirty="0"/>
              <a:t>) -&gt; </a:t>
            </a:r>
            <a:r>
              <a:rPr lang="en-US" altLang="ko-KR" dirty="0" err="1"/>
              <a:t>concat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0242" name="Picture 2" descr="sppnet에 대한 이미지 검색결과">
            <a:extLst>
              <a:ext uri="{FF2B5EF4-FFF2-40B4-BE49-F238E27FC236}">
                <a16:creationId xmlns:a16="http://schemas.microsoft.com/office/drawing/2014/main" xmlns="" id="{12AD9BE6-7C12-4B97-ACB4-B0966FCFC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041" y="2996952"/>
            <a:ext cx="5534025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14E2BE5-F824-4C68-AA2B-C73872BEF7C6}"/>
              </a:ext>
            </a:extLst>
          </p:cNvPr>
          <p:cNvSpPr txBox="1"/>
          <p:nvPr/>
        </p:nvSpPr>
        <p:spPr>
          <a:xfrm>
            <a:off x="658366" y="4945127"/>
            <a:ext cx="1117354" cy="323163"/>
          </a:xfrm>
          <a:prstGeom prst="rect">
            <a:avLst/>
          </a:prstGeom>
          <a:noFill/>
          <a:ln w="19050" cap="flat">
            <a:solidFill>
              <a:srgbClr val="34C3D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500" dirty="0"/>
              <a:t>Feature map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B7E9F71-44D9-419B-80A9-BC2709678884}"/>
              </a:ext>
            </a:extLst>
          </p:cNvPr>
          <p:cNvSpPr txBox="1"/>
          <p:nvPr/>
        </p:nvSpPr>
        <p:spPr>
          <a:xfrm>
            <a:off x="646124" y="4237380"/>
            <a:ext cx="901540" cy="323163"/>
          </a:xfrm>
          <a:prstGeom prst="rect">
            <a:avLst/>
          </a:prstGeom>
          <a:noFill/>
          <a:ln w="19050" cap="flat">
            <a:solidFill>
              <a:srgbClr val="34C3D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500" dirty="0"/>
              <a:t>Spatial bin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AB162272-0342-4E6B-8477-40601DF7BB50}"/>
              </a:ext>
            </a:extLst>
          </p:cNvPr>
          <p:cNvCxnSpPr/>
          <p:nvPr/>
        </p:nvCxnSpPr>
        <p:spPr>
          <a:xfrm flipH="1" flipV="1">
            <a:off x="1601864" y="4318170"/>
            <a:ext cx="1474934" cy="161582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B4B52D07-2FC7-454C-BB3B-B6FDE19B92B7}"/>
              </a:ext>
            </a:extLst>
          </p:cNvPr>
          <p:cNvCxnSpPr>
            <a:cxnSpLocks/>
          </p:cNvCxnSpPr>
          <p:nvPr/>
        </p:nvCxnSpPr>
        <p:spPr>
          <a:xfrm flipH="1">
            <a:off x="1798041" y="4622796"/>
            <a:ext cx="1648185" cy="435974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0881107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52B538E-8E98-4975-AF8E-FDB2893AF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SPPNet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626B787-C102-4355-8B0A-3B1C7FA2E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en-US" altLang="ko-KR" dirty="0"/>
              <a:t>R-CNN</a:t>
            </a:r>
            <a:r>
              <a:rPr lang="ko-KR" altLang="en-US" dirty="0"/>
              <a:t>에서 </a:t>
            </a:r>
            <a:r>
              <a:rPr lang="en-US" altLang="ko-KR" dirty="0"/>
              <a:t>warping, </a:t>
            </a:r>
            <a:r>
              <a:rPr lang="en-US" altLang="ko-KR" dirty="0" err="1"/>
              <a:t>croping</a:t>
            </a:r>
            <a:r>
              <a:rPr lang="ko-KR" altLang="en-US" dirty="0"/>
              <a:t>할 때의 이미지 변형으로 손실로 인해</a:t>
            </a:r>
            <a:r>
              <a:rPr lang="en-US" altLang="ko-KR" dirty="0"/>
              <a:t>, </a:t>
            </a:r>
            <a:r>
              <a:rPr lang="ko-KR" altLang="en-US" dirty="0"/>
              <a:t>성능저하를 </a:t>
            </a:r>
            <a:r>
              <a:rPr lang="ko-KR" altLang="en-US" dirty="0" err="1"/>
              <a:t>막아줌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모든 </a:t>
            </a:r>
            <a:r>
              <a:rPr lang="en-US" altLang="ko-KR" dirty="0"/>
              <a:t>ROI</a:t>
            </a:r>
            <a:r>
              <a:rPr lang="ko-KR" altLang="en-US" dirty="0"/>
              <a:t>에 </a:t>
            </a:r>
            <a:r>
              <a:rPr lang="en-US" altLang="ko-KR" dirty="0"/>
              <a:t>CNN </a:t>
            </a:r>
            <a:r>
              <a:rPr lang="ko-KR" altLang="en-US" dirty="0"/>
              <a:t>연산 및 학습을 하는 것에 대해 </a:t>
            </a:r>
            <a:r>
              <a:rPr lang="en-US" altLang="ko-KR" dirty="0"/>
              <a:t>run time </a:t>
            </a:r>
            <a:r>
              <a:rPr lang="ko-KR" altLang="en-US" dirty="0" err="1"/>
              <a:t>줄여줌</a:t>
            </a:r>
            <a:r>
              <a:rPr lang="en-US" altLang="ko-KR" dirty="0"/>
              <a:t>.(24~102</a:t>
            </a:r>
            <a:r>
              <a:rPr lang="ko-KR" altLang="en-US" dirty="0"/>
              <a:t>배 빠르다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2014 ILSVRC, detection 2</a:t>
            </a:r>
            <a:r>
              <a:rPr lang="ko-KR" altLang="en-US" dirty="0"/>
              <a:t>등</a:t>
            </a:r>
            <a:r>
              <a:rPr lang="en-US" altLang="ko-KR" dirty="0"/>
              <a:t>, classification 3</a:t>
            </a:r>
            <a:r>
              <a:rPr lang="ko-KR" altLang="en-US" dirty="0"/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156156175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DDFE30C-C8A1-43AE-BA6A-613DB4B3E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RCNN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01881B1-8037-4129-B0A3-3BDAF4D60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Framework</a:t>
            </a:r>
          </a:p>
          <a:p>
            <a:pPr lvl="1"/>
            <a:r>
              <a:rPr lang="ko-KR" altLang="en-US" dirty="0"/>
              <a:t>전체적인 흐름은 </a:t>
            </a:r>
            <a:r>
              <a:rPr lang="en-US" altLang="ko-KR" dirty="0"/>
              <a:t>R-CNN </a:t>
            </a:r>
            <a:r>
              <a:rPr lang="ko-KR" altLang="en-US" dirty="0"/>
              <a:t>에 </a:t>
            </a:r>
            <a:r>
              <a:rPr lang="en-US" altLang="ko-KR" dirty="0"/>
              <a:t>SPP </a:t>
            </a:r>
            <a:r>
              <a:rPr lang="ko-KR" altLang="en-US" dirty="0"/>
              <a:t>개념을 넣은 느낌</a:t>
            </a:r>
            <a:endParaRPr lang="en-US" altLang="ko-KR" dirty="0"/>
          </a:p>
          <a:p>
            <a:pPr lvl="1"/>
            <a:r>
              <a:rPr lang="en-US" altLang="ko-KR" dirty="0"/>
              <a:t>ROI-pooling: SPP</a:t>
            </a:r>
            <a:r>
              <a:rPr lang="ko-KR" altLang="en-US" dirty="0"/>
              <a:t>의 </a:t>
            </a:r>
            <a:r>
              <a:rPr lang="en-US" altLang="ko-KR" dirty="0"/>
              <a:t>special case</a:t>
            </a:r>
            <a:r>
              <a:rPr lang="ko-KR" altLang="en-US" dirty="0"/>
              <a:t>라고 생각하면 됨</a:t>
            </a:r>
          </a:p>
        </p:txBody>
      </p:sp>
      <p:pic>
        <p:nvPicPr>
          <p:cNvPr id="7" name="Picture 4" descr="fast r-cnn에 대한 이미지 검색결과">
            <a:extLst>
              <a:ext uri="{FF2B5EF4-FFF2-40B4-BE49-F238E27FC236}">
                <a16:creationId xmlns:a16="http://schemas.microsoft.com/office/drawing/2014/main" xmlns="" id="{082733C7-0D49-4BB7-9C33-C08D798A5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2308448"/>
            <a:ext cx="795337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6615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42F46B9-2C2A-4886-983A-69C51134D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RCNN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337213B-796A-4D66-89BD-ABA5EEDC6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Framework</a:t>
            </a:r>
          </a:p>
          <a:p>
            <a:pPr lvl="1"/>
            <a:r>
              <a:rPr lang="en-US" altLang="ko-KR" dirty="0"/>
              <a:t>CNN </a:t>
            </a:r>
            <a:r>
              <a:rPr lang="ko-KR" altLang="en-US" dirty="0"/>
              <a:t>학습이 해결 안되는 점 해결</a:t>
            </a:r>
            <a:r>
              <a:rPr lang="en-US" altLang="ko-KR" dirty="0"/>
              <a:t>(end-to-end learning)</a:t>
            </a:r>
          </a:p>
          <a:p>
            <a:pPr lvl="1"/>
            <a:r>
              <a:rPr lang="ko-KR" altLang="en-US" dirty="0"/>
              <a:t>모든 </a:t>
            </a:r>
            <a:r>
              <a:rPr lang="en-US" altLang="ko-KR" dirty="0"/>
              <a:t>layer </a:t>
            </a:r>
            <a:r>
              <a:rPr lang="ko-KR" altLang="en-US" dirty="0"/>
              <a:t>학습</a:t>
            </a:r>
            <a:endParaRPr lang="en-US" altLang="ko-KR" dirty="0"/>
          </a:p>
          <a:p>
            <a:pPr lvl="1"/>
            <a:r>
              <a:rPr lang="en-US" altLang="ko-KR" dirty="0"/>
              <a:t>No caching feature to disk</a:t>
            </a:r>
            <a:endParaRPr lang="ko-KR" altLang="en-US" dirty="0"/>
          </a:p>
        </p:txBody>
      </p:sp>
      <p:pic>
        <p:nvPicPr>
          <p:cNvPr id="5" name="Picture 2" descr="fast r-cnn에 대한 이미지 검색결과">
            <a:extLst>
              <a:ext uri="{FF2B5EF4-FFF2-40B4-BE49-F238E27FC236}">
                <a16:creationId xmlns:a16="http://schemas.microsoft.com/office/drawing/2014/main" xmlns="" id="{C160EB02-3D54-44AB-98A1-6E2041E8C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07" y="2780928"/>
            <a:ext cx="8858250" cy="351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8279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0B7B53C-225E-4DE1-9CA0-22AC9D7E6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RCNN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4DEBB03-94DB-4445-8A22-5AF3CF503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ROI-pooling(SPP</a:t>
            </a:r>
            <a:r>
              <a:rPr lang="ko-KR" altLang="en-US" dirty="0"/>
              <a:t>의 </a:t>
            </a:r>
            <a:r>
              <a:rPr lang="en-US" altLang="ko-KR" dirty="0"/>
              <a:t>special case)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4F67643F-E937-4D5D-8025-2C3F0D246CBF}"/>
              </a:ext>
            </a:extLst>
          </p:cNvPr>
          <p:cNvGrpSpPr/>
          <p:nvPr/>
        </p:nvGrpSpPr>
        <p:grpSpPr>
          <a:xfrm>
            <a:off x="827584" y="2060848"/>
            <a:ext cx="2592288" cy="1152128"/>
            <a:chOff x="827584" y="2060848"/>
            <a:chExt cx="2592288" cy="115212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70920086-40F7-4ABC-B17C-24C108266002}"/>
                </a:ext>
              </a:extLst>
            </p:cNvPr>
            <p:cNvSpPr/>
            <p:nvPr/>
          </p:nvSpPr>
          <p:spPr>
            <a:xfrm>
              <a:off x="827584" y="2060848"/>
              <a:ext cx="2592288" cy="1152128"/>
            </a:xfrm>
            <a:prstGeom prst="rect">
              <a:avLst/>
            </a:prstGeom>
            <a:solidFill>
              <a:schemeClr val="tx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FBFBDB3F-12CF-4CCE-95B1-C605B8C57B7E}"/>
                </a:ext>
              </a:extLst>
            </p:cNvPr>
            <p:cNvSpPr/>
            <p:nvPr/>
          </p:nvSpPr>
          <p:spPr>
            <a:xfrm>
              <a:off x="1691680" y="2348880"/>
              <a:ext cx="1296144" cy="64807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CA4DEE7-4689-42E6-AACE-D67893F9063B}"/>
              </a:ext>
            </a:extLst>
          </p:cNvPr>
          <p:cNvSpPr txBox="1"/>
          <p:nvPr/>
        </p:nvSpPr>
        <p:spPr>
          <a:xfrm>
            <a:off x="2458870" y="3483318"/>
            <a:ext cx="504056" cy="32316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ROI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3A77A2E-1B24-4983-AC8B-371E2992E3D5}"/>
              </a:ext>
            </a:extLst>
          </p:cNvPr>
          <p:cNvSpPr txBox="1"/>
          <p:nvPr/>
        </p:nvSpPr>
        <p:spPr>
          <a:xfrm>
            <a:off x="813936" y="3429000"/>
            <a:ext cx="818339" cy="553996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Feature map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CB38F8E8-6D40-4BF9-82DF-A4A3EAEC9E3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223106" y="3212976"/>
            <a:ext cx="108536" cy="216024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9B896FB1-120C-467C-A51F-33BE1013712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346695" y="3001215"/>
            <a:ext cx="364203" cy="482103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3314" name="Picture 2" descr="VGG16 network image에 대한 이미지 검색결과">
            <a:extLst>
              <a:ext uri="{FF2B5EF4-FFF2-40B4-BE49-F238E27FC236}">
                <a16:creationId xmlns:a16="http://schemas.microsoft.com/office/drawing/2014/main" xmlns="" id="{CAEA015F-1BCD-465B-98E3-D934BD91F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372844"/>
            <a:ext cx="6228184" cy="172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602DAA4-74A8-4B55-B144-3C13E57D6DFA}"/>
              </a:ext>
            </a:extLst>
          </p:cNvPr>
          <p:cNvSpPr txBox="1"/>
          <p:nvPr/>
        </p:nvSpPr>
        <p:spPr>
          <a:xfrm>
            <a:off x="2346694" y="6274189"/>
            <a:ext cx="1361209" cy="32316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VGG16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6A31EF1D-C512-4E22-AE51-F189E8942E6C}"/>
              </a:ext>
            </a:extLst>
          </p:cNvPr>
          <p:cNvGrpSpPr/>
          <p:nvPr/>
        </p:nvGrpSpPr>
        <p:grpSpPr>
          <a:xfrm>
            <a:off x="3941127" y="2631268"/>
            <a:ext cx="1296000" cy="576000"/>
            <a:chOff x="827584" y="2060848"/>
            <a:chExt cx="2592288" cy="115212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2963F46E-53B9-4790-AAD3-6C4D8B2B0572}"/>
                </a:ext>
              </a:extLst>
            </p:cNvPr>
            <p:cNvSpPr/>
            <p:nvPr/>
          </p:nvSpPr>
          <p:spPr>
            <a:xfrm>
              <a:off x="827584" y="2060848"/>
              <a:ext cx="2592288" cy="1152128"/>
            </a:xfrm>
            <a:prstGeom prst="rect">
              <a:avLst/>
            </a:prstGeom>
            <a:solidFill>
              <a:schemeClr val="tx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C00B0A2F-8CC3-4717-B58D-D57CAB7AEB27}"/>
                </a:ext>
              </a:extLst>
            </p:cNvPr>
            <p:cNvSpPr/>
            <p:nvPr/>
          </p:nvSpPr>
          <p:spPr>
            <a:xfrm>
              <a:off x="1691680" y="2348880"/>
              <a:ext cx="1296144" cy="64807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7B27A7A-4303-4FE2-83B0-F6906D6E719D}"/>
              </a:ext>
            </a:extLst>
          </p:cNvPr>
          <p:cNvSpPr txBox="1"/>
          <p:nvPr/>
        </p:nvSpPr>
        <p:spPr>
          <a:xfrm>
            <a:off x="4292052" y="3443689"/>
            <a:ext cx="856012" cy="293785"/>
          </a:xfrm>
          <a:prstGeom prst="rect">
            <a:avLst/>
          </a:prstGeom>
          <a:solidFill>
            <a:schemeClr val="accent2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25x40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7F16EF4C-E80F-46BF-A253-3854238E5EBB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631998" y="3099268"/>
            <a:ext cx="88060" cy="344421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F4916274-7BC8-4F53-9490-635D7D0CE9C7}"/>
              </a:ext>
            </a:extLst>
          </p:cNvPr>
          <p:cNvCxnSpPr>
            <a:cxnSpLocks/>
          </p:cNvCxnSpPr>
          <p:nvPr/>
        </p:nvCxnSpPr>
        <p:spPr>
          <a:xfrm>
            <a:off x="3448350" y="2964452"/>
            <a:ext cx="468704" cy="0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9DA009E9-F832-4D12-B5A6-B2788A1C394D}"/>
              </a:ext>
            </a:extLst>
          </p:cNvPr>
          <p:cNvCxnSpPr>
            <a:cxnSpLocks/>
          </p:cNvCxnSpPr>
          <p:nvPr/>
        </p:nvCxnSpPr>
        <p:spPr>
          <a:xfrm>
            <a:off x="5292080" y="2964452"/>
            <a:ext cx="468704" cy="0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AB207C4E-1DCB-41A4-9FCF-60508E2E5771}"/>
              </a:ext>
            </a:extLst>
          </p:cNvPr>
          <p:cNvSpPr/>
          <p:nvPr/>
        </p:nvSpPr>
        <p:spPr>
          <a:xfrm>
            <a:off x="5857875" y="2623284"/>
            <a:ext cx="567305" cy="583984"/>
          </a:xfrm>
          <a:prstGeom prst="rect">
            <a:avLst/>
          </a:prstGeom>
          <a:solidFill>
            <a:schemeClr val="accent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49509EB-5B20-486D-8866-473ACC19C7DF}"/>
              </a:ext>
            </a:extLst>
          </p:cNvPr>
          <p:cNvSpPr txBox="1"/>
          <p:nvPr/>
        </p:nvSpPr>
        <p:spPr>
          <a:xfrm>
            <a:off x="5823328" y="3429000"/>
            <a:ext cx="764896" cy="323163"/>
          </a:xfrm>
          <a:prstGeom prst="rect">
            <a:avLst/>
          </a:prstGeom>
          <a:solidFill>
            <a:schemeClr val="accent2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5x5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48088E6A-FAC7-4EA3-A929-8AD81CB10BBA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6155694" y="3220473"/>
            <a:ext cx="50082" cy="208527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DF47103-45EB-4073-B9D9-41BF5875451A}"/>
              </a:ext>
            </a:extLst>
          </p:cNvPr>
          <p:cNvSpPr txBox="1"/>
          <p:nvPr/>
        </p:nvSpPr>
        <p:spPr>
          <a:xfrm>
            <a:off x="3206706" y="2647947"/>
            <a:ext cx="941277" cy="276997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Max-pooling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70B59FA-C087-42CF-9FE8-C057AE3C3A2F}"/>
              </a:ext>
            </a:extLst>
          </p:cNvPr>
          <p:cNvSpPr txBox="1"/>
          <p:nvPr/>
        </p:nvSpPr>
        <p:spPr>
          <a:xfrm>
            <a:off x="5081483" y="2647947"/>
            <a:ext cx="941277" cy="276997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ROI-pooling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EB81A7C-F1C1-46F1-BA57-D06A421923DE}"/>
              </a:ext>
            </a:extLst>
          </p:cNvPr>
          <p:cNvSpPr txBox="1"/>
          <p:nvPr/>
        </p:nvSpPr>
        <p:spPr>
          <a:xfrm>
            <a:off x="4292052" y="3829159"/>
            <a:ext cx="856012" cy="323163"/>
          </a:xfrm>
          <a:prstGeom prst="rect">
            <a:avLst/>
          </a:prstGeom>
          <a:solidFill>
            <a:schemeClr val="accent2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15x55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AF7AFAF-1FB4-4F06-8A8A-7FEF017BA3CA}"/>
              </a:ext>
            </a:extLst>
          </p:cNvPr>
          <p:cNvSpPr txBox="1"/>
          <p:nvPr/>
        </p:nvSpPr>
        <p:spPr>
          <a:xfrm>
            <a:off x="5823328" y="3814470"/>
            <a:ext cx="764896" cy="323163"/>
          </a:xfrm>
          <a:prstGeom prst="rect">
            <a:avLst/>
          </a:prstGeom>
          <a:solidFill>
            <a:schemeClr val="accent2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5x5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3BED4236-0960-4847-8CE4-50472E0D5910}"/>
              </a:ext>
            </a:extLst>
          </p:cNvPr>
          <p:cNvSpPr txBox="1"/>
          <p:nvPr/>
        </p:nvSpPr>
        <p:spPr>
          <a:xfrm>
            <a:off x="5199112" y="3892988"/>
            <a:ext cx="597024" cy="400108"/>
          </a:xfrm>
          <a:prstGeom prst="rect">
            <a:avLst/>
          </a:prstGeom>
          <a:solidFill>
            <a:srgbClr val="FFFF00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Stride: (3,11)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FCBE89C-C1F5-4683-BA91-C2EC98285310}"/>
              </a:ext>
            </a:extLst>
          </p:cNvPr>
          <p:cNvSpPr txBox="1"/>
          <p:nvPr/>
        </p:nvSpPr>
        <p:spPr>
          <a:xfrm>
            <a:off x="5199112" y="3327919"/>
            <a:ext cx="597024" cy="400108"/>
          </a:xfrm>
          <a:prstGeom prst="rect">
            <a:avLst/>
          </a:prstGeom>
          <a:solidFill>
            <a:srgbClr val="FFFF00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Stride: (5,8)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A634B68F-6832-4279-AF62-B29E465F6816}"/>
              </a:ext>
            </a:extLst>
          </p:cNvPr>
          <p:cNvCxnSpPr>
            <a:cxnSpLocks/>
          </p:cNvCxnSpPr>
          <p:nvPr/>
        </p:nvCxnSpPr>
        <p:spPr>
          <a:xfrm>
            <a:off x="6515056" y="2964452"/>
            <a:ext cx="468704" cy="0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8F8087E-602B-4AE1-A879-80D012A22B61}"/>
              </a:ext>
            </a:extLst>
          </p:cNvPr>
          <p:cNvSpPr txBox="1"/>
          <p:nvPr/>
        </p:nvSpPr>
        <p:spPr>
          <a:xfrm>
            <a:off x="7045928" y="2825953"/>
            <a:ext cx="941277" cy="276997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FC-layers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xmlns="" id="{C072D4BF-FCB5-4B79-A455-49799FFD3BAF}"/>
              </a:ext>
            </a:extLst>
          </p:cNvPr>
          <p:cNvCxnSpPr>
            <a:cxnSpLocks/>
            <a:endCxn id="32" idx="2"/>
          </p:cNvCxnSpPr>
          <p:nvPr/>
        </p:nvCxnSpPr>
        <p:spPr>
          <a:xfrm rot="10800000">
            <a:off x="3677346" y="2924944"/>
            <a:ext cx="2083441" cy="1944216"/>
          </a:xfrm>
          <a:prstGeom prst="curvedConnector2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81D9FE6E-98F8-478C-B1C8-B08F107B9A0D}"/>
              </a:ext>
            </a:extLst>
          </p:cNvPr>
          <p:cNvSpPr txBox="1"/>
          <p:nvPr/>
        </p:nvSpPr>
        <p:spPr>
          <a:xfrm>
            <a:off x="7024006" y="3320988"/>
            <a:ext cx="1076068" cy="246219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5x5xfeatue maps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46925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8FF9D6C-96A9-4D94-86AF-0EFC4E06D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RCNN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7C68176-096E-4718-8C31-F201369ED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Multi-task loss </a:t>
            </a:r>
            <a:r>
              <a:rPr lang="ko-KR" altLang="en-US" dirty="0"/>
              <a:t>정의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Class loss: cross entropy loss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Location loss: 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DFBD35A-025C-4E9B-B42B-8376DB651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56792"/>
            <a:ext cx="4257675" cy="409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6A731D6-8CF8-41F5-9B5B-4C59FBECCB5A}"/>
              </a:ext>
            </a:extLst>
          </p:cNvPr>
          <p:cNvSpPr txBox="1"/>
          <p:nvPr/>
        </p:nvSpPr>
        <p:spPr>
          <a:xfrm>
            <a:off x="2580679" y="1680788"/>
            <a:ext cx="175419" cy="161582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8F40E45-B76B-41CB-8934-585EC904ABD4}"/>
              </a:ext>
            </a:extLst>
          </p:cNvPr>
          <p:cNvSpPr txBox="1"/>
          <p:nvPr/>
        </p:nvSpPr>
        <p:spPr>
          <a:xfrm>
            <a:off x="4477344" y="1680788"/>
            <a:ext cx="175419" cy="161582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7AB95C2-CB13-4511-8869-74A268816B11}"/>
              </a:ext>
            </a:extLst>
          </p:cNvPr>
          <p:cNvSpPr txBox="1"/>
          <p:nvPr/>
        </p:nvSpPr>
        <p:spPr>
          <a:xfrm>
            <a:off x="4162598" y="1628800"/>
            <a:ext cx="193378" cy="193915"/>
          </a:xfrm>
          <a:prstGeom prst="rect">
            <a:avLst/>
          </a:prstGeom>
          <a:noFill/>
          <a:ln w="190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BD08236-90BD-4F66-AAAD-2595C547F67B}"/>
              </a:ext>
            </a:extLst>
          </p:cNvPr>
          <p:cNvSpPr txBox="1"/>
          <p:nvPr/>
        </p:nvSpPr>
        <p:spPr>
          <a:xfrm>
            <a:off x="2326617" y="1650909"/>
            <a:ext cx="193378" cy="193915"/>
          </a:xfrm>
          <a:prstGeom prst="rect">
            <a:avLst/>
          </a:prstGeom>
          <a:noFill/>
          <a:ln w="190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D855E87-C05B-474E-B429-568B8F417944}"/>
              </a:ext>
            </a:extLst>
          </p:cNvPr>
          <p:cNvSpPr txBox="1"/>
          <p:nvPr/>
        </p:nvSpPr>
        <p:spPr>
          <a:xfrm>
            <a:off x="5916297" y="1609661"/>
            <a:ext cx="915424" cy="276997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Ground truth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C2E4350-E803-4E43-9F54-B137F506B2A7}"/>
              </a:ext>
            </a:extLst>
          </p:cNvPr>
          <p:cNvSpPr txBox="1"/>
          <p:nvPr/>
        </p:nvSpPr>
        <p:spPr>
          <a:xfrm>
            <a:off x="5009184" y="1593068"/>
            <a:ext cx="830126" cy="276997"/>
          </a:xfrm>
          <a:prstGeom prst="rect">
            <a:avLst/>
          </a:prstGeom>
          <a:noFill/>
          <a:ln w="190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Predict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AA75305-D621-4294-B2D3-5452BC3DA044}"/>
              </a:ext>
            </a:extLst>
          </p:cNvPr>
          <p:cNvSpPr txBox="1"/>
          <p:nvPr/>
        </p:nvSpPr>
        <p:spPr>
          <a:xfrm>
            <a:off x="2008243" y="1958815"/>
            <a:ext cx="830126" cy="276997"/>
          </a:xfrm>
          <a:prstGeom prst="rect">
            <a:avLst/>
          </a:prstGeom>
          <a:noFill/>
          <a:ln w="190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Class loss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C44C054-5323-4DBF-9606-913BA96AC46D}"/>
              </a:ext>
            </a:extLst>
          </p:cNvPr>
          <p:cNvSpPr txBox="1"/>
          <p:nvPr/>
        </p:nvSpPr>
        <p:spPr>
          <a:xfrm>
            <a:off x="3822637" y="1938796"/>
            <a:ext cx="830126" cy="461663"/>
          </a:xfrm>
          <a:prstGeom prst="rect">
            <a:avLst/>
          </a:prstGeom>
          <a:noFill/>
          <a:ln w="190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Location loss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F4FD3F4B-ADAD-46FB-8696-529F94F5F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94" y="2791800"/>
            <a:ext cx="1819275" cy="2857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28A8AC74-C82B-4854-92DF-FD5926DA2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452" y="3564845"/>
            <a:ext cx="3914775" cy="6762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AC3986EA-6745-41C8-ADAF-079669366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291" y="4390074"/>
            <a:ext cx="3714750" cy="8286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A2B35E0-2630-479C-8548-19D73DEA0C31}"/>
              </a:ext>
            </a:extLst>
          </p:cNvPr>
          <p:cNvSpPr txBox="1"/>
          <p:nvPr/>
        </p:nvSpPr>
        <p:spPr>
          <a:xfrm>
            <a:off x="3230269" y="1279653"/>
            <a:ext cx="592368" cy="276997"/>
          </a:xfrm>
          <a:prstGeom prst="rect">
            <a:avLst/>
          </a:prstGeom>
          <a:noFill/>
          <a:ln w="190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0 or 1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E3FE3DA-AA8D-4258-B9E2-71BD36CE7938}"/>
              </a:ext>
            </a:extLst>
          </p:cNvPr>
          <p:cNvSpPr txBox="1"/>
          <p:nvPr/>
        </p:nvSpPr>
        <p:spPr>
          <a:xfrm>
            <a:off x="4747394" y="4560734"/>
            <a:ext cx="1912837" cy="461663"/>
          </a:xfrm>
          <a:prstGeom prst="rect">
            <a:avLst/>
          </a:prstGeom>
          <a:noFill/>
          <a:ln w="190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Outlier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에 덜 민감함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(R-CNN, </a:t>
            </a:r>
            <a:r>
              <a:rPr kumimoji="0" lang="en-US" altLang="ko-KR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SPPNet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과 다른 점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3F39FA9-D035-4240-9621-FDB9CF728771}"/>
              </a:ext>
            </a:extLst>
          </p:cNvPr>
          <p:cNvSpPr txBox="1"/>
          <p:nvPr/>
        </p:nvSpPr>
        <p:spPr>
          <a:xfrm>
            <a:off x="2591140" y="1361174"/>
            <a:ext cx="592368" cy="246219"/>
          </a:xfrm>
          <a:prstGeom prst="rect">
            <a:avLst/>
          </a:prstGeom>
          <a:noFill/>
          <a:ln w="190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dirty="0"/>
              <a:t>balancing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D1C5433-458A-47E2-AC6B-762548ED1D24}"/>
              </a:ext>
            </a:extLst>
          </p:cNvPr>
          <p:cNvSpPr txBox="1"/>
          <p:nvPr/>
        </p:nvSpPr>
        <p:spPr>
          <a:xfrm>
            <a:off x="1115616" y="1927867"/>
            <a:ext cx="830126" cy="461663"/>
          </a:xfrm>
          <a:prstGeom prst="rect">
            <a:avLst/>
          </a:prstGeom>
          <a:solidFill>
            <a:srgbClr val="92D050"/>
          </a:solidFill>
          <a:ln w="190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K+1 class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/>
              <a:t>(21 class)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266799E-F0F3-4A60-8769-1BC3B5259012}"/>
              </a:ext>
            </a:extLst>
          </p:cNvPr>
          <p:cNvSpPr txBox="1"/>
          <p:nvPr/>
        </p:nvSpPr>
        <p:spPr>
          <a:xfrm>
            <a:off x="4214504" y="2484394"/>
            <a:ext cx="1624806" cy="461663"/>
          </a:xfrm>
          <a:prstGeom prst="rect">
            <a:avLst/>
          </a:prstGeom>
          <a:solidFill>
            <a:srgbClr val="92D050"/>
          </a:solidFill>
          <a:ln w="190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dirty="0"/>
              <a:t>앞에서 말한 </a:t>
            </a:r>
            <a:r>
              <a:rPr lang="en-US" altLang="ko-KR" sz="1200" dirty="0"/>
              <a:t>translation </a:t>
            </a:r>
            <a:r>
              <a:rPr lang="ko-KR" altLang="en-US" sz="1200" dirty="0"/>
              <a:t>하는 변수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6D81C34-A33D-4B70-8DB0-3020D2AD5403}"/>
              </a:ext>
            </a:extLst>
          </p:cNvPr>
          <p:cNvSpPr txBox="1"/>
          <p:nvPr/>
        </p:nvSpPr>
        <p:spPr>
          <a:xfrm>
            <a:off x="3891392" y="1004519"/>
            <a:ext cx="3920968" cy="461663"/>
          </a:xfrm>
          <a:prstGeom prst="rect">
            <a:avLst/>
          </a:prstGeom>
          <a:solidFill>
            <a:srgbClr val="92D050"/>
          </a:solidFill>
          <a:ln w="190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가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이면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background</a:t>
            </a:r>
            <a:r>
              <a:rPr lang="ko-KR" altLang="en-US" sz="1200" dirty="0"/>
              <a:t> 의미 </a:t>
            </a:r>
            <a:r>
              <a:rPr lang="en-US" altLang="ko-KR" sz="1200" dirty="0"/>
              <a:t>-&gt; </a:t>
            </a:r>
            <a:r>
              <a:rPr lang="ko-KR" altLang="en-US" sz="1200" dirty="0"/>
              <a:t>학습 안함</a:t>
            </a:r>
            <a:endParaRPr lang="en-US" altLang="ko-KR" sz="1200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dirty="0"/>
              <a:t>이는 앞에서 말한 </a:t>
            </a:r>
            <a:r>
              <a:rPr lang="en-US" altLang="ko-KR" sz="1200" dirty="0" err="1"/>
              <a:t>IoU</a:t>
            </a:r>
            <a:r>
              <a:rPr lang="en-US" altLang="ko-KR" sz="1200" dirty="0"/>
              <a:t> threshold</a:t>
            </a:r>
            <a:r>
              <a:rPr lang="ko-KR" altLang="en-US" sz="1200" dirty="0"/>
              <a:t>로 정의</a:t>
            </a:r>
            <a:r>
              <a:rPr lang="en-US" altLang="ko-KR" sz="1200" dirty="0"/>
              <a:t>(</a:t>
            </a:r>
            <a:r>
              <a:rPr lang="ko-KR" altLang="en-US" sz="1200" dirty="0"/>
              <a:t>여기서는 </a:t>
            </a:r>
            <a:r>
              <a:rPr lang="en-US" altLang="ko-KR" sz="1200" dirty="0"/>
              <a:t>0.5)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233628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6699BD6-6F25-4C09-944E-5F9887D0C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RCNN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CF18A37-FB24-4ACC-866C-20004E414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00808"/>
            <a:ext cx="7582418" cy="3528392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04C95EF-676D-4A58-A22A-55C3D16F33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속도 비교</a:t>
            </a:r>
          </a:p>
        </p:txBody>
      </p:sp>
    </p:spTree>
    <p:extLst>
      <p:ext uri="{BB962C8B-B14F-4D97-AF65-F5344CB8AC3E}">
        <p14:creationId xmlns:p14="http://schemas.microsoft.com/office/powerpoint/2010/main" val="312998826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5BEBE1-2C23-4787-A9ED-7B44C1FA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RCNN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61BC84B-89F0-4791-9934-FF13AD050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1" y="1556792"/>
            <a:ext cx="8536613" cy="1728192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975A3B6-2A92-4565-B177-6361B8D77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성능 비교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99586EB-D85F-457A-9B25-506EEC50E0E4}"/>
              </a:ext>
            </a:extLst>
          </p:cNvPr>
          <p:cNvSpPr txBox="1"/>
          <p:nvPr/>
        </p:nvSpPr>
        <p:spPr>
          <a:xfrm>
            <a:off x="8460432" y="1772816"/>
            <a:ext cx="454969" cy="576064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985501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Object detection?</a:t>
            </a:r>
          </a:p>
          <a:p>
            <a:r>
              <a:rPr lang="en-US" altLang="ko-KR" dirty="0"/>
              <a:t>Object detection history</a:t>
            </a:r>
          </a:p>
          <a:p>
            <a:r>
              <a:rPr lang="en-US" altLang="ko-KR" dirty="0"/>
              <a:t>Deep learning paper </a:t>
            </a:r>
            <a:r>
              <a:rPr lang="ko-KR" altLang="en-US" dirty="0"/>
              <a:t>소개</a:t>
            </a:r>
            <a:endParaRPr lang="en-US" altLang="ko-KR" dirty="0"/>
          </a:p>
          <a:p>
            <a:pPr lvl="1"/>
            <a:r>
              <a:rPr lang="en-US" altLang="ko-KR" dirty="0"/>
              <a:t>R-CNN, 2013</a:t>
            </a:r>
          </a:p>
          <a:p>
            <a:pPr lvl="1"/>
            <a:r>
              <a:rPr lang="en-US" altLang="ko-KR" dirty="0" err="1"/>
              <a:t>SPPNet</a:t>
            </a:r>
            <a:r>
              <a:rPr lang="en-US" altLang="ko-KR" dirty="0"/>
              <a:t>, 2014</a:t>
            </a:r>
          </a:p>
          <a:p>
            <a:pPr lvl="1"/>
            <a:r>
              <a:rPr lang="en-US" altLang="ko-KR" dirty="0"/>
              <a:t>Fast R-CNN, 2015</a:t>
            </a:r>
          </a:p>
          <a:p>
            <a:pPr lvl="1"/>
            <a:r>
              <a:rPr lang="en-US" altLang="ko-KR" dirty="0"/>
              <a:t>Faster R-CNN, 2015</a:t>
            </a:r>
          </a:p>
          <a:p>
            <a:pPr lvl="1"/>
            <a:r>
              <a:rPr lang="en-US" altLang="ko-KR" dirty="0"/>
              <a:t>YOLO, 2016</a:t>
            </a:r>
          </a:p>
          <a:p>
            <a:pPr lvl="1"/>
            <a:r>
              <a:rPr lang="en-US" altLang="ko-KR" dirty="0"/>
              <a:t>SSD, 2016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978530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A383FA4-15BF-4A19-8E9F-03F252401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RCNN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1FFCA23-7EBF-4001-9A86-4C4E607127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Framework</a:t>
            </a:r>
          </a:p>
          <a:p>
            <a:pPr lvl="1"/>
            <a:r>
              <a:rPr lang="en-US" altLang="ko-KR" dirty="0"/>
              <a:t>Region proposal</a:t>
            </a:r>
            <a:r>
              <a:rPr lang="ko-KR" altLang="en-US" dirty="0"/>
              <a:t>을 </a:t>
            </a:r>
            <a:r>
              <a:rPr lang="en-US" altLang="ko-KR" dirty="0"/>
              <a:t>network </a:t>
            </a:r>
            <a:r>
              <a:rPr lang="ko-KR" altLang="en-US" dirty="0"/>
              <a:t>안에 넣어보자</a:t>
            </a:r>
            <a:r>
              <a:rPr lang="en-US" altLang="ko-KR" dirty="0"/>
              <a:t>.</a:t>
            </a:r>
            <a:r>
              <a:rPr lang="en-US" altLang="ko-KR" sz="1500" dirty="0"/>
              <a:t>(SS</a:t>
            </a:r>
            <a:r>
              <a:rPr lang="ko-KR" altLang="en-US" sz="1500" dirty="0"/>
              <a:t>는 </a:t>
            </a:r>
            <a:r>
              <a:rPr lang="en-US" altLang="ko-KR" sz="1500" dirty="0"/>
              <a:t>CPU</a:t>
            </a:r>
            <a:r>
              <a:rPr lang="ko-KR" altLang="en-US" sz="1500" dirty="0"/>
              <a:t>에서 진행하기 때문</a:t>
            </a:r>
            <a:r>
              <a:rPr lang="en-US" altLang="ko-KR" sz="1500" dirty="0"/>
              <a:t>, </a:t>
            </a:r>
            <a:r>
              <a:rPr lang="ko-KR" altLang="en-US" sz="1500" dirty="0"/>
              <a:t>빠르게 해보자</a:t>
            </a:r>
            <a:r>
              <a:rPr lang="en-US" altLang="ko-KR" sz="1500" dirty="0"/>
              <a:t>.)</a:t>
            </a:r>
          </a:p>
          <a:p>
            <a:pPr lvl="1"/>
            <a:r>
              <a:rPr lang="en-US" altLang="ko-KR" dirty="0"/>
              <a:t>Faster</a:t>
            </a:r>
            <a:r>
              <a:rPr lang="ko-KR" altLang="en-US" dirty="0"/>
              <a:t> </a:t>
            </a:r>
            <a:r>
              <a:rPr lang="en-US" altLang="ko-KR" dirty="0"/>
              <a:t>RCNN:</a:t>
            </a:r>
            <a:r>
              <a:rPr lang="ko-KR" altLang="en-US" dirty="0"/>
              <a:t> </a:t>
            </a:r>
            <a:r>
              <a:rPr lang="en-US" altLang="ko-KR" dirty="0"/>
              <a:t>RPN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Fast</a:t>
            </a:r>
            <a:r>
              <a:rPr lang="ko-KR" altLang="en-US" dirty="0"/>
              <a:t> </a:t>
            </a:r>
            <a:r>
              <a:rPr lang="en-US" altLang="ko-KR" dirty="0"/>
              <a:t>RCNN</a:t>
            </a:r>
          </a:p>
        </p:txBody>
      </p:sp>
      <p:pic>
        <p:nvPicPr>
          <p:cNvPr id="14338" name="Picture 2" descr="Faster R CNN에 대한 이미지 검색결과">
            <a:extLst>
              <a:ext uri="{FF2B5EF4-FFF2-40B4-BE49-F238E27FC236}">
                <a16:creationId xmlns:a16="http://schemas.microsoft.com/office/drawing/2014/main" xmlns="" id="{BF0D401A-2416-44C1-A6DA-453AFAA97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04864"/>
            <a:ext cx="3816424" cy="410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xmlns="" id="{9EF855D0-8661-49DA-B809-4D92ACAF9C12}"/>
              </a:ext>
            </a:extLst>
          </p:cNvPr>
          <p:cNvCxnSpPr/>
          <p:nvPr/>
        </p:nvCxnSpPr>
        <p:spPr>
          <a:xfrm flipV="1">
            <a:off x="4211960" y="4797152"/>
            <a:ext cx="2016224" cy="432048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EE5503D-B2CE-4882-8DE5-04DC9688C436}"/>
              </a:ext>
            </a:extLst>
          </p:cNvPr>
          <p:cNvSpPr txBox="1"/>
          <p:nvPr/>
        </p:nvSpPr>
        <p:spPr>
          <a:xfrm>
            <a:off x="6300192" y="4658653"/>
            <a:ext cx="2304256" cy="276997"/>
          </a:xfrm>
          <a:prstGeom prst="rect">
            <a:avLst/>
          </a:prstGeom>
          <a:noFill/>
          <a:ln w="190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/>
              <a:t>RPN</a:t>
            </a:r>
            <a:r>
              <a:rPr lang="ko-KR" altLang="en-US" sz="1200" dirty="0"/>
              <a:t>과 </a:t>
            </a:r>
            <a:r>
              <a:rPr lang="en-US" altLang="ko-KR" sz="1200" dirty="0"/>
              <a:t>detector </a:t>
            </a:r>
            <a:r>
              <a:rPr lang="ko-KR" altLang="en-US" sz="1200" dirty="0"/>
              <a:t>부분이 공유됨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061286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44CDF75-6854-421D-9E9B-95BBC73F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RCNN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363714D-39A2-40DC-A13B-3C5E9CE1B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RPN</a:t>
            </a:r>
          </a:p>
          <a:p>
            <a:pPr lvl="1"/>
            <a:r>
              <a:rPr lang="ko-KR" altLang="en-US" dirty="0"/>
              <a:t>최상위 </a:t>
            </a:r>
            <a:r>
              <a:rPr lang="en-US" altLang="ko-KR" dirty="0"/>
              <a:t>feature map</a:t>
            </a:r>
            <a:r>
              <a:rPr lang="ko-KR" altLang="en-US" dirty="0"/>
              <a:t>에서 </a:t>
            </a:r>
            <a:r>
              <a:rPr lang="en-US" altLang="ko-KR" dirty="0"/>
              <a:t>convolutional filter</a:t>
            </a:r>
            <a:r>
              <a:rPr lang="ko-KR" altLang="en-US" dirty="0"/>
              <a:t>을 통하여 </a:t>
            </a:r>
            <a:r>
              <a:rPr lang="en-US" altLang="ko-KR" dirty="0"/>
              <a:t>classification(object or not)</a:t>
            </a:r>
            <a:r>
              <a:rPr lang="ko-KR" altLang="en-US" dirty="0"/>
              <a:t>와 </a:t>
            </a:r>
            <a:r>
              <a:rPr lang="en-US" altLang="ko-KR" dirty="0"/>
              <a:t>box location </a:t>
            </a:r>
            <a:r>
              <a:rPr lang="ko-KR" altLang="en-US" dirty="0"/>
              <a:t>추측</a:t>
            </a:r>
          </a:p>
        </p:txBody>
      </p:sp>
      <p:pic>
        <p:nvPicPr>
          <p:cNvPr id="16386" name="Picture 2" descr="Faster R CNN에 대한 이미지 검색결과">
            <a:extLst>
              <a:ext uri="{FF2B5EF4-FFF2-40B4-BE49-F238E27FC236}">
                <a16:creationId xmlns:a16="http://schemas.microsoft.com/office/drawing/2014/main" xmlns="" id="{C43E7CF6-8670-484A-A1DB-230090F6D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38" y="2276872"/>
            <a:ext cx="8460432" cy="321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A42F8F4-73E5-4B3F-9E57-35347B9A8E48}"/>
              </a:ext>
            </a:extLst>
          </p:cNvPr>
          <p:cNvSpPr txBox="1"/>
          <p:nvPr/>
        </p:nvSpPr>
        <p:spPr>
          <a:xfrm>
            <a:off x="1763688" y="3506401"/>
            <a:ext cx="792088" cy="276997"/>
          </a:xfrm>
          <a:prstGeom prst="rect">
            <a:avLst/>
          </a:prstGeom>
          <a:noFill/>
          <a:ln w="28575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/>
              <a:t>3x3</a:t>
            </a:r>
            <a:r>
              <a:rPr lang="ko-KR" altLang="en-US" sz="1200" dirty="0"/>
              <a:t> </a:t>
            </a:r>
            <a:r>
              <a:rPr lang="en-US" altLang="ko-KR" sz="1200" dirty="0"/>
              <a:t>conv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864F469-F2F6-484A-A278-67333560E7E1}"/>
              </a:ext>
            </a:extLst>
          </p:cNvPr>
          <p:cNvSpPr txBox="1"/>
          <p:nvPr/>
        </p:nvSpPr>
        <p:spPr>
          <a:xfrm>
            <a:off x="1259632" y="2699330"/>
            <a:ext cx="792088" cy="276997"/>
          </a:xfrm>
          <a:prstGeom prst="rect">
            <a:avLst/>
          </a:prstGeom>
          <a:noFill/>
          <a:ln w="28575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/>
              <a:t>1x1 conv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DC4480E-D892-4437-8666-EF02DB44ADBA}"/>
              </a:ext>
            </a:extLst>
          </p:cNvPr>
          <p:cNvSpPr txBox="1"/>
          <p:nvPr/>
        </p:nvSpPr>
        <p:spPr>
          <a:xfrm>
            <a:off x="683568" y="2046789"/>
            <a:ext cx="792088" cy="276997"/>
          </a:xfrm>
          <a:prstGeom prst="rect">
            <a:avLst/>
          </a:prstGeom>
          <a:noFill/>
          <a:ln w="28575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/>
              <a:t>2 class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FD4F3A7-2A2A-4971-B143-506EC4EBBA2F}"/>
              </a:ext>
            </a:extLst>
          </p:cNvPr>
          <p:cNvSpPr txBox="1"/>
          <p:nvPr/>
        </p:nvSpPr>
        <p:spPr>
          <a:xfrm>
            <a:off x="1994784" y="2008237"/>
            <a:ext cx="1065047" cy="276997"/>
          </a:xfrm>
          <a:prstGeom prst="rect">
            <a:avLst/>
          </a:prstGeom>
          <a:noFill/>
          <a:ln w="28575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/>
              <a:t>Box regression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340D7E4-326A-423C-8E38-4AE15C8D9251}"/>
              </a:ext>
            </a:extLst>
          </p:cNvPr>
          <p:cNvSpPr txBox="1"/>
          <p:nvPr/>
        </p:nvSpPr>
        <p:spPr>
          <a:xfrm>
            <a:off x="3851920" y="2304474"/>
            <a:ext cx="1065047" cy="27699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648138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EFBAFB9-53BD-46CF-9E68-75AC16CD3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RCNN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6578AD2-1422-4624-8ED2-707495222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Scale </a:t>
            </a:r>
            <a:r>
              <a:rPr lang="ko-KR" altLang="en-US" dirty="0"/>
              <a:t>문제 해결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7BFD7D8-65F9-4B2E-8B25-175D834E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2" y="1628800"/>
            <a:ext cx="8460432" cy="17842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D5E197B-6683-4DC4-97D5-06EA8044675F}"/>
              </a:ext>
            </a:extLst>
          </p:cNvPr>
          <p:cNvSpPr txBox="1"/>
          <p:nvPr/>
        </p:nvSpPr>
        <p:spPr>
          <a:xfrm>
            <a:off x="2872866" y="3832001"/>
            <a:ext cx="3384376" cy="1015661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28600" marR="0" indent="-2286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</a:pPr>
            <a:r>
              <a:rPr lang="en-US" altLang="ko-KR" sz="1500" dirty="0"/>
              <a:t>Pyramids of images and feature maps</a:t>
            </a:r>
          </a:p>
          <a:p>
            <a:pPr marL="228600" marR="0" indent="-2286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</a:pPr>
            <a:r>
              <a:rPr lang="en-US" altLang="ko-KR" sz="1500" dirty="0"/>
              <a:t>Pyramids of filters with multiple scales/sizes</a:t>
            </a:r>
          </a:p>
          <a:p>
            <a:pPr marL="228600" marR="0" indent="-2286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</a:pPr>
            <a:r>
              <a:rPr lang="en-US" altLang="ko-KR" sz="1500" dirty="0"/>
              <a:t>Pyramids of reference boxes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2AE13AE-3ADE-48C9-B31A-DDFDA4B0F9B5}"/>
              </a:ext>
            </a:extLst>
          </p:cNvPr>
          <p:cNvSpPr txBox="1"/>
          <p:nvPr/>
        </p:nvSpPr>
        <p:spPr>
          <a:xfrm>
            <a:off x="2872866" y="5006828"/>
            <a:ext cx="3384376" cy="323163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500" dirty="0"/>
              <a:t>C </a:t>
            </a:r>
            <a:r>
              <a:rPr lang="ko-KR" altLang="en-US" sz="1500" dirty="0"/>
              <a:t>방법을 사용 </a:t>
            </a:r>
            <a:r>
              <a:rPr lang="en-US" altLang="ko-KR" sz="1500" dirty="0"/>
              <a:t>-&gt; anchor</a:t>
            </a:r>
          </a:p>
        </p:txBody>
      </p:sp>
    </p:spTree>
    <p:extLst>
      <p:ext uri="{BB962C8B-B14F-4D97-AF65-F5344CB8AC3E}">
        <p14:creationId xmlns:p14="http://schemas.microsoft.com/office/powerpoint/2010/main" val="303683478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0D45468-926B-4696-A513-A642A08FB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RCNN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4B569F1-60B6-4751-8A4A-A13EBDF9C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RPN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6C6DDC3-BCA6-4FEE-AC86-633379BF8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546225"/>
            <a:ext cx="5181600" cy="475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147CB6C-93C3-4339-B916-A6EED4BDABB2}"/>
              </a:ext>
            </a:extLst>
          </p:cNvPr>
          <p:cNvSpPr txBox="1"/>
          <p:nvPr/>
        </p:nvSpPr>
        <p:spPr>
          <a:xfrm>
            <a:off x="454146" y="1700808"/>
            <a:ext cx="1525565" cy="461663"/>
          </a:xfrm>
          <a:prstGeom prst="rect">
            <a:avLst/>
          </a:prstGeom>
          <a:solidFill>
            <a:srgbClr val="FFFF00"/>
          </a:solidFill>
          <a:ln w="285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/>
              <a:t>2k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/>
              <a:t>2(class) x K(anchor)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CF2DCE6-1256-40AF-919A-7516BA14A40E}"/>
              </a:ext>
            </a:extLst>
          </p:cNvPr>
          <p:cNvSpPr txBox="1"/>
          <p:nvPr/>
        </p:nvSpPr>
        <p:spPr>
          <a:xfrm>
            <a:off x="4565054" y="1184446"/>
            <a:ext cx="1525565" cy="461663"/>
          </a:xfrm>
          <a:prstGeom prst="rect">
            <a:avLst/>
          </a:prstGeom>
          <a:solidFill>
            <a:srgbClr val="FFFF00"/>
          </a:solidFill>
          <a:ln w="285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/>
              <a:t>4k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/>
              <a:t>4(box) x K(anchor)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67D6A3D-AC62-4823-9D95-B5F7995552D5}"/>
              </a:ext>
            </a:extLst>
          </p:cNvPr>
          <p:cNvSpPr txBox="1"/>
          <p:nvPr/>
        </p:nvSpPr>
        <p:spPr>
          <a:xfrm>
            <a:off x="6228184" y="1184446"/>
            <a:ext cx="1525565" cy="276997"/>
          </a:xfrm>
          <a:prstGeom prst="rect">
            <a:avLst/>
          </a:prstGeom>
          <a:solidFill>
            <a:srgbClr val="FFFF00"/>
          </a:solidFill>
          <a:ln w="285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dirty="0"/>
              <a:t>여기서 </a:t>
            </a:r>
            <a:r>
              <a:rPr lang="en-US" altLang="ko-KR" sz="1200" dirty="0"/>
              <a:t>k = 9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224004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EA49CE5-F5AB-4A40-BA54-3D28071E4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RCNN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7FBA640-8C2D-48DC-9BEC-0DB355EC0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707" y="990600"/>
            <a:ext cx="8700694" cy="5308600"/>
          </a:xfrm>
        </p:spPr>
        <p:txBody>
          <a:bodyPr/>
          <a:lstStyle/>
          <a:p>
            <a:r>
              <a:rPr lang="en-US" altLang="ko-KR" dirty="0"/>
              <a:t>RPN</a:t>
            </a:r>
          </a:p>
          <a:p>
            <a:pPr lvl="1"/>
            <a:r>
              <a:rPr lang="en-US" altLang="ko-KR" dirty="0"/>
              <a:t>Anchor</a:t>
            </a:r>
          </a:p>
          <a:p>
            <a:pPr lvl="2"/>
            <a:r>
              <a:rPr lang="en-US" altLang="ko-KR" dirty="0"/>
              <a:t>Random </a:t>
            </a:r>
            <a:r>
              <a:rPr lang="ko-KR" altLang="en-US" dirty="0"/>
              <a:t>초기 </a:t>
            </a:r>
            <a:r>
              <a:rPr lang="en-US" altLang="ko-KR" dirty="0"/>
              <a:t>box</a:t>
            </a:r>
            <a:r>
              <a:rPr lang="ko-KR" altLang="en-US" dirty="0"/>
              <a:t>라고 생각하면 됨</a:t>
            </a:r>
            <a:r>
              <a:rPr lang="en-US" altLang="ko-KR" dirty="0"/>
              <a:t>. </a:t>
            </a:r>
            <a:r>
              <a:rPr lang="ko-KR" altLang="en-US" dirty="0"/>
              <a:t>이로 부터 </a:t>
            </a:r>
            <a:r>
              <a:rPr lang="en-US" altLang="ko-KR" dirty="0"/>
              <a:t>region proposal </a:t>
            </a:r>
            <a:r>
              <a:rPr lang="ko-KR" altLang="en-US" dirty="0"/>
              <a:t>을 구함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7410" name="Picture 2" descr="Faster R CNN에 대한 이미지 검색결과">
            <a:extLst>
              <a:ext uri="{FF2B5EF4-FFF2-40B4-BE49-F238E27FC236}">
                <a16:creationId xmlns:a16="http://schemas.microsoft.com/office/drawing/2014/main" xmlns="" id="{70E2D0F6-5F4B-418E-930A-5C36770FF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48880"/>
            <a:ext cx="573405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1977736-47AA-4C95-A033-65A7BD8A6C98}"/>
              </a:ext>
            </a:extLst>
          </p:cNvPr>
          <p:cNvSpPr txBox="1"/>
          <p:nvPr/>
        </p:nvSpPr>
        <p:spPr>
          <a:xfrm>
            <a:off x="7020272" y="2636912"/>
            <a:ext cx="1989634" cy="646329"/>
          </a:xfrm>
          <a:prstGeom prst="rect">
            <a:avLst/>
          </a:prstGeom>
          <a:solidFill>
            <a:srgbClr val="FFFF00"/>
          </a:solidFill>
          <a:ln w="285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/>
              <a:t>3</a:t>
            </a:r>
            <a:r>
              <a:rPr lang="ko-KR" altLang="en-US" sz="1200" dirty="0"/>
              <a:t>개의 </a:t>
            </a:r>
            <a:r>
              <a:rPr lang="en-US" altLang="ko-KR" sz="1200" dirty="0"/>
              <a:t>ratio</a:t>
            </a:r>
            <a:r>
              <a:rPr lang="ko-KR" altLang="en-US" sz="1200" dirty="0"/>
              <a:t>와 </a:t>
            </a:r>
            <a:r>
              <a:rPr lang="en-US" altLang="ko-KR" sz="1200" dirty="0"/>
              <a:t>3</a:t>
            </a:r>
            <a:r>
              <a:rPr lang="ko-KR" altLang="en-US" sz="1200" dirty="0"/>
              <a:t>개의 크기</a:t>
            </a:r>
            <a:endParaRPr lang="en-US" altLang="ko-KR" sz="1200" dirty="0"/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- 128x128, 256x256, 512x512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/>
              <a:t>- 2:1, 1:1, 1:2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067412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A995FEA-CDC9-4496-B304-D273076D4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RCNN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B4E996F-0F20-42B6-A7A5-7CD1AF82E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Samples</a:t>
            </a:r>
          </a:p>
          <a:p>
            <a:pPr lvl="1"/>
            <a:r>
              <a:rPr lang="en-US" altLang="ko-KR" dirty="0"/>
              <a:t>Positive: 0.7 </a:t>
            </a:r>
            <a:r>
              <a:rPr lang="ko-KR" altLang="en-US" dirty="0"/>
              <a:t>이상 </a:t>
            </a:r>
            <a:r>
              <a:rPr lang="en-US" altLang="ko-KR" dirty="0"/>
              <a:t>or </a:t>
            </a:r>
            <a:r>
              <a:rPr lang="ko-KR" altLang="en-US" dirty="0"/>
              <a:t>가장 큰 </a:t>
            </a:r>
            <a:r>
              <a:rPr lang="en-US" altLang="ko-KR" dirty="0" err="1"/>
              <a:t>IoU</a:t>
            </a:r>
            <a:endParaRPr lang="en-US" altLang="ko-KR" dirty="0"/>
          </a:p>
          <a:p>
            <a:pPr lvl="1"/>
            <a:r>
              <a:rPr lang="en-US" altLang="ko-KR" dirty="0"/>
              <a:t>Negative: 0.3 </a:t>
            </a:r>
            <a:r>
              <a:rPr lang="ko-KR" altLang="en-US" dirty="0"/>
              <a:t>이상</a:t>
            </a:r>
            <a:endParaRPr lang="en-US" altLang="ko-KR" dirty="0"/>
          </a:p>
          <a:p>
            <a:pPr lvl="1"/>
            <a:r>
              <a:rPr lang="en-US" altLang="ko-KR" dirty="0"/>
              <a:t>1:1 </a:t>
            </a:r>
            <a:r>
              <a:rPr lang="ko-KR" altLang="en-US" dirty="0"/>
              <a:t>비율로 </a:t>
            </a:r>
            <a:r>
              <a:rPr lang="en-US" altLang="ko-KR" dirty="0"/>
              <a:t>positive/negative sample batch</a:t>
            </a:r>
          </a:p>
          <a:p>
            <a:r>
              <a:rPr lang="en-US" altLang="ko-KR" dirty="0"/>
              <a:t>Loss 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7562C0F-585C-4AD9-A07F-EE4CACCE6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036074"/>
            <a:ext cx="8032545" cy="363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5015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44A717A-1A5F-45D2-9B0E-BBA2931C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RCNN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xmlns="" id="{DFCA796D-4389-40B8-8E89-F6F3B5A1A22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전체 학습 과정</a:t>
                </a:r>
                <a:r>
                  <a:rPr lang="en-US" altLang="ko-KR" dirty="0"/>
                  <a:t>, 4-Step Alternating Training</a:t>
                </a:r>
              </a:p>
              <a:p>
                <a:pPr marL="914400" lvl="1" indent="-457200">
                  <a:buFont typeface="+mj-lt"/>
                  <a:buAutoNum type="arabicParenR"/>
                </a:pPr>
                <a:r>
                  <a:rPr lang="en-US" altLang="ko-KR" dirty="0"/>
                  <a:t>Train RPN,  M0(</a:t>
                </a:r>
                <a:r>
                  <a:rPr lang="en-US" altLang="ko-KR" dirty="0" err="1"/>
                  <a:t>imagenet</a:t>
                </a:r>
                <a:r>
                  <a:rPr lang="en-US" altLang="ko-KR" dirty="0"/>
                  <a:t> pretraining)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M1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FCA796D-4389-40B8-8E89-F6F3B5A1A2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71" t="-1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5EE8E79-1BDB-43CE-8F26-B469F2F41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1916832"/>
            <a:ext cx="4824536" cy="4758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F92F2CA-C5F8-4223-88B5-8EA8E76038A4}"/>
              </a:ext>
            </a:extLst>
          </p:cNvPr>
          <p:cNvSpPr txBox="1"/>
          <p:nvPr/>
        </p:nvSpPr>
        <p:spPr>
          <a:xfrm>
            <a:off x="2195478" y="3095733"/>
            <a:ext cx="3600658" cy="3429611"/>
          </a:xfrm>
          <a:prstGeom prst="rect">
            <a:avLst/>
          </a:prstGeom>
          <a:noFill/>
          <a:ln w="28575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48872B4-A397-4FE7-8A6F-1AE08709BA3E}"/>
              </a:ext>
            </a:extLst>
          </p:cNvPr>
          <p:cNvSpPr txBox="1"/>
          <p:nvPr/>
        </p:nvSpPr>
        <p:spPr>
          <a:xfrm>
            <a:off x="3347864" y="5445224"/>
            <a:ext cx="567938" cy="369330"/>
          </a:xfrm>
          <a:prstGeom prst="rect">
            <a:avLst/>
          </a:prstGeom>
          <a:solidFill>
            <a:srgbClr val="FFFF00"/>
          </a:solidFill>
          <a:ln w="28575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M0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DE58AD1-0EF3-43FE-8BE6-E7D7F7F634C8}"/>
              </a:ext>
            </a:extLst>
          </p:cNvPr>
          <p:cNvSpPr txBox="1"/>
          <p:nvPr/>
        </p:nvSpPr>
        <p:spPr>
          <a:xfrm>
            <a:off x="3275856" y="4274689"/>
            <a:ext cx="567938" cy="369330"/>
          </a:xfrm>
          <a:prstGeom prst="rect">
            <a:avLst/>
          </a:prstGeom>
          <a:solidFill>
            <a:srgbClr val="FFFF00"/>
          </a:solidFill>
          <a:ln w="28575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M0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346222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44A717A-1A5F-45D2-9B0E-BBA2931C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RCNN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xmlns="" id="{DFCA796D-4389-40B8-8E89-F6F3B5A1A22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전체 학습 과정</a:t>
                </a:r>
                <a:endParaRPr lang="en-US" altLang="ko-KR" dirty="0"/>
              </a:p>
              <a:p>
                <a:pPr marL="914400" lvl="1" indent="-457200">
                  <a:buFont typeface="+mj-lt"/>
                  <a:buAutoNum type="arabicParenR" startAt="2"/>
                </a:pPr>
                <a:r>
                  <a:rPr lang="en-US" altLang="ko-KR" dirty="0"/>
                  <a:t>RPN(M1)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P1 </a:t>
                </a:r>
                <a:r>
                  <a:rPr lang="ko-KR" altLang="en-US" dirty="0"/>
                  <a:t>생성</a:t>
                </a:r>
                <a:r>
                  <a:rPr lang="en-US" altLang="ko-KR" dirty="0"/>
                  <a:t>, train Fast RCNN(M0, P1)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M2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FCA796D-4389-40B8-8E89-F6F3B5A1A2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71" t="-1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5EE8E79-1BDB-43CE-8F26-B469F2F41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1916832"/>
            <a:ext cx="4824536" cy="4758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F92F2CA-C5F8-4223-88B5-8EA8E76038A4}"/>
              </a:ext>
            </a:extLst>
          </p:cNvPr>
          <p:cNvSpPr txBox="1"/>
          <p:nvPr/>
        </p:nvSpPr>
        <p:spPr>
          <a:xfrm>
            <a:off x="3853727" y="2094600"/>
            <a:ext cx="2664296" cy="4392488"/>
          </a:xfrm>
          <a:prstGeom prst="rect">
            <a:avLst/>
          </a:prstGeom>
          <a:noFill/>
          <a:ln w="28575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C9CA5EC-E61A-4F2E-ADD3-F0D70312AC21}"/>
              </a:ext>
            </a:extLst>
          </p:cNvPr>
          <p:cNvSpPr txBox="1"/>
          <p:nvPr/>
        </p:nvSpPr>
        <p:spPr>
          <a:xfrm>
            <a:off x="5185875" y="5301208"/>
            <a:ext cx="567938" cy="369330"/>
          </a:xfrm>
          <a:prstGeom prst="rect">
            <a:avLst/>
          </a:prstGeom>
          <a:solidFill>
            <a:srgbClr val="FFFF00"/>
          </a:solidFill>
          <a:ln w="28575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M2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6335ECA-4432-432D-A89B-18542EB22616}"/>
              </a:ext>
            </a:extLst>
          </p:cNvPr>
          <p:cNvSpPr txBox="1"/>
          <p:nvPr/>
        </p:nvSpPr>
        <p:spPr>
          <a:xfrm>
            <a:off x="3752034" y="4290844"/>
            <a:ext cx="567938" cy="369330"/>
          </a:xfrm>
          <a:prstGeom prst="rect">
            <a:avLst/>
          </a:prstGeom>
          <a:solidFill>
            <a:srgbClr val="FFFF00"/>
          </a:solidFill>
          <a:ln w="28575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M0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520714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44A717A-1A5F-45D2-9B0E-BBA2931C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RCNN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xmlns="" id="{DFCA796D-4389-40B8-8E89-F6F3B5A1A22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전체 학습 과정</a:t>
                </a:r>
                <a:endParaRPr lang="en-US" altLang="ko-KR" dirty="0"/>
              </a:p>
              <a:p>
                <a:pPr marL="914400" lvl="1" indent="-457200">
                  <a:buFont typeface="+mj-lt"/>
                  <a:buAutoNum type="arabicParenR" startAt="3"/>
                </a:pPr>
                <a:r>
                  <a:rPr lang="en-US" altLang="ko-KR" dirty="0"/>
                  <a:t>RPN(M1)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P1 </a:t>
                </a:r>
                <a:r>
                  <a:rPr lang="ko-KR" altLang="en-US" dirty="0"/>
                  <a:t>생성</a:t>
                </a:r>
                <a:r>
                  <a:rPr lang="en-US" altLang="ko-KR" dirty="0"/>
                  <a:t>, train Fast RCNN(M0, P1)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M2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FCA796D-4389-40B8-8E89-F6F3B5A1A2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71" t="-1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5EE8E79-1BDB-43CE-8F26-B469F2F41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1916832"/>
            <a:ext cx="4824536" cy="4758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F92F2CA-C5F8-4223-88B5-8EA8E76038A4}"/>
              </a:ext>
            </a:extLst>
          </p:cNvPr>
          <p:cNvSpPr txBox="1"/>
          <p:nvPr/>
        </p:nvSpPr>
        <p:spPr>
          <a:xfrm>
            <a:off x="2195478" y="3095733"/>
            <a:ext cx="3600658" cy="3429611"/>
          </a:xfrm>
          <a:prstGeom prst="rect">
            <a:avLst/>
          </a:prstGeom>
          <a:noFill/>
          <a:ln w="28575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48872B4-A397-4FE7-8A6F-1AE08709BA3E}"/>
              </a:ext>
            </a:extLst>
          </p:cNvPr>
          <p:cNvSpPr txBox="1"/>
          <p:nvPr/>
        </p:nvSpPr>
        <p:spPr>
          <a:xfrm>
            <a:off x="3563888" y="4111238"/>
            <a:ext cx="567938" cy="369330"/>
          </a:xfrm>
          <a:prstGeom prst="rect">
            <a:avLst/>
          </a:prstGeom>
          <a:solidFill>
            <a:srgbClr val="FFFF00"/>
          </a:solidFill>
          <a:ln w="28575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M3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058DCF4-EB53-447E-8FF5-3446DEA7454E}"/>
              </a:ext>
            </a:extLst>
          </p:cNvPr>
          <p:cNvSpPr txBox="1"/>
          <p:nvPr/>
        </p:nvSpPr>
        <p:spPr>
          <a:xfrm>
            <a:off x="3462824" y="5406800"/>
            <a:ext cx="567938" cy="369330"/>
          </a:xfrm>
          <a:prstGeom prst="rect">
            <a:avLst/>
          </a:prstGeom>
          <a:solidFill>
            <a:srgbClr val="FFFF00"/>
          </a:solidFill>
          <a:ln w="28575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M2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39A5C89-57A4-4ECF-90D4-2D93FE3A81F7}"/>
              </a:ext>
            </a:extLst>
          </p:cNvPr>
          <p:cNvSpPr txBox="1"/>
          <p:nvPr/>
        </p:nvSpPr>
        <p:spPr>
          <a:xfrm>
            <a:off x="4508118" y="5406800"/>
            <a:ext cx="567938" cy="369330"/>
          </a:xfrm>
          <a:prstGeom prst="rect">
            <a:avLst/>
          </a:prstGeom>
          <a:solidFill>
            <a:srgbClr val="FFFF00"/>
          </a:solidFill>
          <a:ln w="28575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M3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xmlns="" id="{649A22FF-9263-4D87-9165-4AC6DE00E8F1}"/>
              </a:ext>
            </a:extLst>
          </p:cNvPr>
          <p:cNvSpPr/>
          <p:nvPr/>
        </p:nvSpPr>
        <p:spPr>
          <a:xfrm>
            <a:off x="4139952" y="5519457"/>
            <a:ext cx="283969" cy="144016"/>
          </a:xfrm>
          <a:prstGeom prst="rightArrow">
            <a:avLst/>
          </a:prstGeom>
          <a:solidFill>
            <a:srgbClr val="FFFF0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920667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44A717A-1A5F-45D2-9B0E-BBA2931C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RCNN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xmlns="" id="{DFCA796D-4389-40B8-8E89-F6F3B5A1A22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전체 학습 과정</a:t>
                </a:r>
                <a:endParaRPr lang="en-US" altLang="ko-KR" dirty="0"/>
              </a:p>
              <a:p>
                <a:pPr marL="914400" lvl="1" indent="-457200">
                  <a:buFont typeface="+mj-lt"/>
                  <a:buAutoNum type="arabicParenR" startAt="4"/>
                </a:pPr>
                <a:r>
                  <a:rPr lang="en-US" altLang="ko-KR" dirty="0"/>
                  <a:t>RPN(M3)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P2 </a:t>
                </a:r>
                <a:r>
                  <a:rPr lang="ko-KR" altLang="en-US" dirty="0"/>
                  <a:t>생성</a:t>
                </a:r>
                <a:r>
                  <a:rPr lang="en-US" altLang="ko-KR" dirty="0"/>
                  <a:t>, train Fast RCNN(M3, P2)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M4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FCA796D-4389-40B8-8E89-F6F3B5A1A2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71" t="-1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5EE8E79-1BDB-43CE-8F26-B469F2F41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1916832"/>
            <a:ext cx="4824536" cy="4758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F92F2CA-C5F8-4223-88B5-8EA8E76038A4}"/>
              </a:ext>
            </a:extLst>
          </p:cNvPr>
          <p:cNvSpPr txBox="1"/>
          <p:nvPr/>
        </p:nvSpPr>
        <p:spPr>
          <a:xfrm>
            <a:off x="3853727" y="2094600"/>
            <a:ext cx="2664296" cy="4392488"/>
          </a:xfrm>
          <a:prstGeom prst="rect">
            <a:avLst/>
          </a:prstGeom>
          <a:noFill/>
          <a:ln w="28575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C9CA5EC-E61A-4F2E-ADD3-F0D70312AC21}"/>
              </a:ext>
            </a:extLst>
          </p:cNvPr>
          <p:cNvSpPr txBox="1"/>
          <p:nvPr/>
        </p:nvSpPr>
        <p:spPr>
          <a:xfrm>
            <a:off x="5185875" y="5301208"/>
            <a:ext cx="567938" cy="369330"/>
          </a:xfrm>
          <a:prstGeom prst="rect">
            <a:avLst/>
          </a:prstGeom>
          <a:solidFill>
            <a:srgbClr val="FFFF00"/>
          </a:solidFill>
          <a:ln w="28575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M4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75F89C8-5397-4E27-B9D0-E8471B35656E}"/>
              </a:ext>
            </a:extLst>
          </p:cNvPr>
          <p:cNvSpPr txBox="1"/>
          <p:nvPr/>
        </p:nvSpPr>
        <p:spPr>
          <a:xfrm>
            <a:off x="3752034" y="4221088"/>
            <a:ext cx="567938" cy="369330"/>
          </a:xfrm>
          <a:prstGeom prst="rect">
            <a:avLst/>
          </a:prstGeom>
          <a:solidFill>
            <a:srgbClr val="FFFF00"/>
          </a:solidFill>
          <a:ln w="28575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M3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490795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Detection history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AE8C4A8-FDB7-4EC5-A118-5F87C2446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10" y="1484784"/>
            <a:ext cx="8616762" cy="1883527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Object </a:t>
            </a:r>
            <a:r>
              <a:rPr lang="en-US" altLang="ko-KR" dirty="0" err="1"/>
              <a:t>detecion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81BD883-B5AE-42E8-8934-B1C134DEFEFD}"/>
              </a:ext>
            </a:extLst>
          </p:cNvPr>
          <p:cNvSpPr txBox="1"/>
          <p:nvPr/>
        </p:nvSpPr>
        <p:spPr>
          <a:xfrm>
            <a:off x="301378" y="1460049"/>
            <a:ext cx="814238" cy="384775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CCF8A7B-8E42-43C9-B8DC-8B29EC35A55A}"/>
              </a:ext>
            </a:extLst>
          </p:cNvPr>
          <p:cNvSpPr txBox="1"/>
          <p:nvPr/>
        </p:nvSpPr>
        <p:spPr>
          <a:xfrm>
            <a:off x="2267744" y="1460048"/>
            <a:ext cx="814238" cy="384775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53BBF11-AEA7-44B3-B00C-44ACB44FA813}"/>
              </a:ext>
            </a:extLst>
          </p:cNvPr>
          <p:cNvSpPr txBox="1"/>
          <p:nvPr/>
        </p:nvSpPr>
        <p:spPr>
          <a:xfrm>
            <a:off x="5184452" y="1436689"/>
            <a:ext cx="1115739" cy="384775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47E5CE1-4F62-42C6-9E50-159B92B31AFB}"/>
              </a:ext>
            </a:extLst>
          </p:cNvPr>
          <p:cNvSpPr txBox="1"/>
          <p:nvPr/>
        </p:nvSpPr>
        <p:spPr>
          <a:xfrm>
            <a:off x="323528" y="1946103"/>
            <a:ext cx="1296144" cy="384775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CDE89C5-8EB2-41CE-AB57-5FE3D22FFAA4}"/>
              </a:ext>
            </a:extLst>
          </p:cNvPr>
          <p:cNvSpPr txBox="1"/>
          <p:nvPr/>
        </p:nvSpPr>
        <p:spPr>
          <a:xfrm>
            <a:off x="1714919" y="1954232"/>
            <a:ext cx="624833" cy="384775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395A57E-4B96-4B9B-813F-E05F972C76CF}"/>
              </a:ext>
            </a:extLst>
          </p:cNvPr>
          <p:cNvSpPr txBox="1"/>
          <p:nvPr/>
        </p:nvSpPr>
        <p:spPr>
          <a:xfrm>
            <a:off x="4955278" y="1940322"/>
            <a:ext cx="624833" cy="384775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16ACBAC-F8E8-461D-8BDC-FE6331896154}"/>
              </a:ext>
            </a:extLst>
          </p:cNvPr>
          <p:cNvSpPr txBox="1"/>
          <p:nvPr/>
        </p:nvSpPr>
        <p:spPr>
          <a:xfrm>
            <a:off x="3940221" y="2852936"/>
            <a:ext cx="919811" cy="384775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E500C2A-31C6-4F4C-B6EA-70C3A7EF182F}"/>
              </a:ext>
            </a:extLst>
          </p:cNvPr>
          <p:cNvSpPr txBox="1"/>
          <p:nvPr/>
        </p:nvSpPr>
        <p:spPr>
          <a:xfrm>
            <a:off x="6732240" y="2852936"/>
            <a:ext cx="1224136" cy="384775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382077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44A717A-1A5F-45D2-9B0E-BBA2931C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RCNN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FCA796D-4389-40B8-8E89-F6F3B5A1A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학습 과정</a:t>
            </a:r>
            <a:endParaRPr lang="en-US" altLang="ko-KR" dirty="0"/>
          </a:p>
          <a:p>
            <a:pPr lvl="1"/>
            <a:r>
              <a:rPr lang="ko-KR" altLang="en-US" dirty="0"/>
              <a:t>여러 번 </a:t>
            </a:r>
            <a:r>
              <a:rPr lang="en-US" altLang="ko-KR" dirty="0"/>
              <a:t>iteration</a:t>
            </a:r>
            <a:r>
              <a:rPr lang="ko-KR" altLang="en-US" dirty="0"/>
              <a:t>을 해도 별 효과가 없다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Experiment result</a:t>
            </a:r>
          </a:p>
          <a:p>
            <a:pPr lvl="1"/>
            <a:r>
              <a:rPr lang="en-US" altLang="ko-KR" dirty="0"/>
              <a:t>RPN</a:t>
            </a:r>
            <a:r>
              <a:rPr lang="ko-KR" altLang="en-US" dirty="0"/>
              <a:t>에서 </a:t>
            </a:r>
            <a:r>
              <a:rPr lang="en-US" altLang="ko-KR" dirty="0"/>
              <a:t>Anchor</a:t>
            </a:r>
            <a:r>
              <a:rPr lang="ko-KR" altLang="en-US" dirty="0"/>
              <a:t>의 변화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RCNN </a:t>
            </a:r>
            <a:r>
              <a:rPr lang="ko-KR" altLang="en-US" dirty="0"/>
              <a:t>개요 비교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90C1C17-5123-4C90-8960-14EDA9635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823058"/>
            <a:ext cx="7992888" cy="7962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D998380-7046-4163-8532-FD8EF154E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351198"/>
            <a:ext cx="6571827" cy="220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6170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44A717A-1A5F-45D2-9B0E-BBA2931C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RCNN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FCA796D-4389-40B8-8E89-F6F3B5A1A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Experiment result</a:t>
            </a:r>
          </a:p>
          <a:p>
            <a:pPr lvl="1"/>
            <a:r>
              <a:rPr lang="ko-KR" altLang="en-US" dirty="0"/>
              <a:t>속도 비교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Anchor </a:t>
            </a:r>
            <a:r>
              <a:rPr lang="ko-KR" altLang="en-US" dirty="0"/>
              <a:t>비교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F9E62F1-D6CD-4D6C-945D-3F273BC5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88840"/>
            <a:ext cx="7596336" cy="11829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8F66233-287E-4ED9-B8B0-867F3958A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933056"/>
            <a:ext cx="54768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5056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44A717A-1A5F-45D2-9B0E-BBA2931C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RCNN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FCA796D-4389-40B8-8E89-F6F3B5A1A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Experiment result</a:t>
            </a:r>
          </a:p>
          <a:p>
            <a:pPr lvl="1"/>
            <a:r>
              <a:rPr lang="en-US" altLang="ko-KR" dirty="0"/>
              <a:t>Balancing </a:t>
            </a:r>
            <a:r>
              <a:rPr lang="ko-KR" altLang="en-US" dirty="0"/>
              <a:t>변화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No feature share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601562C-9C3B-4C41-B9BC-E15BAD66D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988840"/>
            <a:ext cx="4333875" cy="571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EEB1817-EABF-44F5-9F8C-F22AF02F6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140969"/>
            <a:ext cx="8313118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889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44A717A-1A5F-45D2-9B0E-BBA2931C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RCNN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FCA796D-4389-40B8-8E89-F6F3B5A1A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Experiment result</a:t>
            </a:r>
          </a:p>
          <a:p>
            <a:pPr lvl="1"/>
            <a:r>
              <a:rPr lang="en-US" altLang="ko-KR" dirty="0"/>
              <a:t>Recall vs </a:t>
            </a:r>
            <a:r>
              <a:rPr lang="en-US" altLang="ko-KR" dirty="0" err="1"/>
              <a:t>IoU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단점</a:t>
            </a:r>
            <a:endParaRPr lang="en-US" altLang="ko-KR" dirty="0"/>
          </a:p>
          <a:p>
            <a:pPr lvl="1"/>
            <a:r>
              <a:rPr lang="en-US" altLang="ko-KR" dirty="0" err="1"/>
              <a:t>RoI</a:t>
            </a:r>
            <a:r>
              <a:rPr lang="en-US" altLang="ko-KR" dirty="0"/>
              <a:t> pooling/projection </a:t>
            </a:r>
            <a:r>
              <a:rPr lang="ko-KR" altLang="en-US" dirty="0"/>
              <a:t>할 때</a:t>
            </a:r>
            <a:r>
              <a:rPr lang="en-US" altLang="ko-KR" dirty="0"/>
              <a:t>, </a:t>
            </a:r>
            <a:r>
              <a:rPr lang="ko-KR" altLang="en-US" dirty="0"/>
              <a:t>나눠 떨어지지 않으면 </a:t>
            </a:r>
            <a:r>
              <a:rPr lang="en-US" altLang="ko-KR" dirty="0"/>
              <a:t>box</a:t>
            </a:r>
            <a:r>
              <a:rPr lang="ko-KR" altLang="en-US" dirty="0"/>
              <a:t>에 문제가 생김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Mask R-CNN</a:t>
            </a:r>
            <a:r>
              <a:rPr lang="ko-KR" altLang="en-US" dirty="0"/>
              <a:t>은 </a:t>
            </a:r>
            <a:r>
              <a:rPr lang="en-US" altLang="ko-KR" dirty="0" err="1"/>
              <a:t>RoI</a:t>
            </a:r>
            <a:r>
              <a:rPr lang="ko-KR" altLang="en-US" dirty="0"/>
              <a:t>를 소수점으로 만들어서 </a:t>
            </a:r>
            <a:r>
              <a:rPr lang="en-US" altLang="ko-KR" dirty="0"/>
              <a:t>interpolation</a:t>
            </a:r>
            <a:r>
              <a:rPr lang="ko-KR" altLang="en-US" dirty="0"/>
              <a:t>으로 해결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1CCE176-B9DE-4230-92C6-0668F3344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844824"/>
            <a:ext cx="772477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4194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768056F-1FA8-4767-8DB0-345CC0C4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YOLO(You look only once)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xmlns="" id="{2AE131FD-21D2-4F9C-B214-9E9475A24AB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Framework</a:t>
                </a:r>
              </a:p>
              <a:p>
                <a:pPr lvl="1"/>
                <a:r>
                  <a:rPr lang="en-US" altLang="ko-KR" dirty="0"/>
                  <a:t>Faster RCNN </a:t>
                </a:r>
                <a:r>
                  <a:rPr lang="ko-KR" altLang="en-US" dirty="0"/>
                  <a:t>복잡하다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사람은 </a:t>
                </a:r>
                <a:r>
                  <a:rPr lang="en-US" altLang="ko-KR" dirty="0"/>
                  <a:t>You look only Once!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Single regression</a:t>
                </a:r>
              </a:p>
              <a:p>
                <a:pPr lvl="1"/>
                <a:r>
                  <a:rPr lang="ko-KR" altLang="en-US" dirty="0"/>
                  <a:t>매우 빠르다</a:t>
                </a:r>
                <a:r>
                  <a:rPr lang="en-US" altLang="ko-KR" dirty="0"/>
                  <a:t>.(region based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 dirty="0"/>
                  <a:t> 전체적인 그림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AE131FD-21D2-4F9C-B214-9E9475A24A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71" t="-14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6F079B1-F92D-4975-AA29-EC50EC893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348880"/>
            <a:ext cx="4608512" cy="4323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5879B19-64E5-4985-ACE1-67DA5C45E7FA}"/>
              </a:ext>
            </a:extLst>
          </p:cNvPr>
          <p:cNvSpPr txBox="1"/>
          <p:nvPr/>
        </p:nvSpPr>
        <p:spPr>
          <a:xfrm>
            <a:off x="5148064" y="2313765"/>
            <a:ext cx="2376264" cy="276997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진한 것일수록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, confidence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가 큰 것</a:t>
            </a:r>
          </a:p>
        </p:txBody>
      </p:sp>
    </p:spTree>
    <p:extLst>
      <p:ext uri="{BB962C8B-B14F-4D97-AF65-F5344CB8AC3E}">
        <p14:creationId xmlns:p14="http://schemas.microsoft.com/office/powerpoint/2010/main" val="177297546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768056F-1FA8-4767-8DB0-345CC0C4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xmlns="" id="{2AE131FD-21D2-4F9C-B214-9E9475A24AB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Framework</a:t>
                </a:r>
              </a:p>
              <a:p>
                <a:pPr lvl="1"/>
                <a:r>
                  <a:rPr lang="en-US" altLang="ko-KR" dirty="0"/>
                  <a:t>End-to-end learning</a:t>
                </a:r>
              </a:p>
              <a:p>
                <a:pPr lvl="1"/>
                <a:r>
                  <a:rPr lang="en-US" altLang="ko-KR" dirty="0"/>
                  <a:t>Grid: </a:t>
                </a:r>
                <a:r>
                  <a:rPr lang="en-US" altLang="ko-KR" dirty="0" err="1">
                    <a:solidFill>
                      <a:srgbClr val="00B0F0"/>
                    </a:solidFill>
                  </a:rPr>
                  <a:t>SxS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박스에 </a:t>
                </a:r>
                <a:r>
                  <a:rPr lang="en-US" altLang="ko-KR" dirty="0"/>
                  <a:t>object </a:t>
                </a:r>
                <a:r>
                  <a:rPr lang="ko-KR" altLang="en-US" dirty="0"/>
                  <a:t>중심이 있으면 존재</a:t>
                </a:r>
                <a:r>
                  <a:rPr lang="en-US" altLang="ko-KR" dirty="0"/>
                  <a:t/>
                </a:r>
                <a:br>
                  <a:rPr lang="en-US" altLang="ko-KR" dirty="0"/>
                </a:br>
                <a:r>
                  <a:rPr lang="en-US" altLang="ko-KR" dirty="0"/>
                  <a:t/>
                </a:r>
                <a:br>
                  <a:rPr lang="en-US" altLang="ko-KR" dirty="0"/>
                </a:br>
                <a:r>
                  <a:rPr lang="en-US" altLang="ko-KR" dirty="0"/>
                  <a:t>Bounding box: </a:t>
                </a:r>
                <a:r>
                  <a:rPr lang="en-US" altLang="ko-KR" dirty="0">
                    <a:solidFill>
                      <a:srgbClr val="00B0F0"/>
                    </a:solidFill>
                  </a:rPr>
                  <a:t>B(</a:t>
                </a:r>
                <a:r>
                  <a:rPr lang="en-US" altLang="ko-KR" dirty="0" err="1">
                    <a:solidFill>
                      <a:srgbClr val="00B0F0"/>
                    </a:solidFill>
                  </a:rPr>
                  <a:t>x,y,w,h</a:t>
                </a:r>
                <a:r>
                  <a:rPr lang="en-US" altLang="ko-KR" dirty="0">
                    <a:solidFill>
                      <a:srgbClr val="00B0F0"/>
                    </a:solidFill>
                  </a:rPr>
                  <a:t>)</a:t>
                </a:r>
                <a:r>
                  <a:rPr lang="en-US" altLang="ko-KR" dirty="0"/>
                  <a:t/>
                </a:r>
                <a:br>
                  <a:rPr lang="en-US" altLang="ko-KR" dirty="0"/>
                </a:br>
                <a:r>
                  <a:rPr lang="en-US" altLang="ko-KR" dirty="0"/>
                  <a:t/>
                </a:r>
                <a:br>
                  <a:rPr lang="en-US" altLang="ko-KR" dirty="0"/>
                </a:br>
                <a:r>
                  <a:rPr lang="en-US" altLang="ko-KR" dirty="0"/>
                  <a:t>Confidence scores: </a:t>
                </a:r>
                <a:r>
                  <a:rPr lang="en-US" altLang="ko-KR" dirty="0" err="1">
                    <a:solidFill>
                      <a:srgbClr val="00B0F0"/>
                    </a:solidFill>
                  </a:rPr>
                  <a:t>Pr</a:t>
                </a:r>
                <a:r>
                  <a:rPr lang="en-US" altLang="ko-KR" dirty="0">
                    <a:solidFill>
                      <a:srgbClr val="00B0F0"/>
                    </a:solidFill>
                  </a:rPr>
                  <a:t>(Object) * IOU</a:t>
                </a:r>
                <a:r>
                  <a:rPr lang="en-US" altLang="ko-KR" dirty="0"/>
                  <a:t/>
                </a:r>
                <a:br>
                  <a:rPr lang="en-US" altLang="ko-KR" dirty="0"/>
                </a:br>
                <a:r>
                  <a:rPr lang="en-US" altLang="ko-KR" dirty="0"/>
                  <a:t/>
                </a:r>
                <a:br>
                  <a:rPr lang="en-US" altLang="ko-KR" dirty="0"/>
                </a:br>
                <a:r>
                  <a:rPr lang="en-US" altLang="ko-KR" dirty="0"/>
                  <a:t>Class-specific confidence scores: </a:t>
                </a:r>
                <a:r>
                  <a:rPr lang="en-US" altLang="ko-KR" dirty="0">
                    <a:solidFill>
                      <a:srgbClr val="00B0F0"/>
                    </a:solidFill>
                  </a:rPr>
                  <a:t>C = </a:t>
                </a:r>
                <a:r>
                  <a:rPr lang="en-US" altLang="ko-KR" dirty="0"/>
                  <a:t/>
                </a:r>
                <a:br>
                  <a:rPr lang="en-US" altLang="ko-KR" dirty="0"/>
                </a:br>
                <a:r>
                  <a:rPr lang="en-US" altLang="ko-KR" dirty="0"/>
                  <a:t/>
                </a:r>
                <a:br>
                  <a:rPr lang="en-US" altLang="ko-KR" dirty="0"/>
                </a:br>
                <a:r>
                  <a:rPr lang="en-US" altLang="ko-KR" dirty="0">
                    <a:solidFill>
                      <a:srgbClr val="FF0000"/>
                    </a:solidFill>
                  </a:rPr>
                  <a:t>Predict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dirty="0" err="1">
                    <a:solidFill>
                      <a:srgbClr val="FF0000"/>
                    </a:solidFill>
                  </a:rPr>
                  <a:t>SxSx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(Bx5+C)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AE131FD-21D2-4F9C-B214-9E9475A24A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71" t="-14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xmlns="" id="{2E2046B1-2987-4523-8EC9-D66DB3E76EAB}"/>
                  </a:ext>
                </a:extLst>
              </p:cNvPr>
              <p:cNvSpPr/>
              <p:nvPr/>
            </p:nvSpPr>
            <p:spPr>
              <a:xfrm>
                <a:off x="4139952" y="3449595"/>
                <a:ext cx="4572000" cy="77149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ko-KR" altLang="en-US" sz="20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ko-KR" altLang="en-US" sz="20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ko-KR" altLang="en-US" sz="2000" i="1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ko-KR" altLang="en-US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ko-KR" altLang="en-US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m:rPr>
                          <m:nor/>
                        </m:rPr>
                        <a:rPr lang="ko-KR" altLang="en-US" sz="2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ko-KR" altLang="en-US" sz="2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Object</m:t>
                      </m:r>
                      <m:r>
                        <a:rPr lang="ko-KR" altLang="en-US" sz="20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)∗</m:t>
                      </m:r>
                      <m:r>
                        <m:rPr>
                          <m:sty m:val="p"/>
                        </m:rPr>
                        <a:rPr lang="ko-KR" altLang="en-US" sz="20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ko-KR" altLang="en-US" sz="20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ko-KR" altLang="en-US" sz="2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Object</m:t>
                      </m:r>
                      <m:r>
                        <a:rPr lang="ko-KR" altLang="en-US" sz="20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)∗</m:t>
                      </m:r>
                      <m:sSubSup>
                        <m:sSubSupPr>
                          <m:ctrlPr>
                            <a:rPr lang="ko-KR" altLang="en-US" sz="2000" i="1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ko-KR" altLang="en-US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IOU</m:t>
                          </m:r>
                        </m:e>
                        <m:sub>
                          <m:r>
                            <a:rPr lang="ko-KR" altLang="en-US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  <m:sup>
                          <m:r>
                            <a:rPr lang="ko-KR" altLang="en-US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𝑡𝑟𝑢𝑡h</m:t>
                          </m:r>
                        </m:sup>
                      </m:sSubSup>
                      <m:r>
                        <a:rPr lang="ko-KR" altLang="en-US" sz="20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ko-KR" altLang="en-US" sz="20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ko-KR" altLang="en-US" sz="20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ko-KR" altLang="en-US" sz="2000" i="1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ko-KR" altLang="en-US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ko-KR" altLang="en-US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ko-KR" altLang="en-US" sz="20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)∗</m:t>
                      </m:r>
                      <m:sSubSup>
                        <m:sSubSupPr>
                          <m:ctrlPr>
                            <a:rPr lang="ko-KR" altLang="en-US" sz="2000" i="1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ko-KR" altLang="en-US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IOU</m:t>
                          </m:r>
                        </m:e>
                        <m:sub>
                          <m:r>
                            <a:rPr lang="ko-KR" altLang="en-US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  <m:sup>
                          <m:r>
                            <a:rPr lang="ko-KR" altLang="en-US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𝑡𝑟𝑢𝑡h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E2046B1-2987-4523-8EC9-D66DB3E76E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3449595"/>
                <a:ext cx="4572000" cy="771493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9B8C93E-50D3-4E65-BEEF-2CB8DA099ECC}"/>
              </a:ext>
            </a:extLst>
          </p:cNvPr>
          <p:cNvSpPr txBox="1"/>
          <p:nvPr/>
        </p:nvSpPr>
        <p:spPr>
          <a:xfrm>
            <a:off x="4355976" y="4293096"/>
            <a:ext cx="3096344" cy="461663"/>
          </a:xfrm>
          <a:prstGeom prst="rect">
            <a:avLst/>
          </a:prstGeom>
          <a:solidFill>
            <a:srgbClr val="FFFF00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/>
              <a:t>Conditional class probability x Confidence score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dirty="0"/>
              <a:t>한 개의 </a:t>
            </a:r>
            <a:r>
              <a:rPr lang="en-US" altLang="ko-KR" sz="1200" dirty="0"/>
              <a:t>class set</a:t>
            </a:r>
            <a:r>
              <a:rPr lang="ko-KR" altLang="en-US" sz="1200" dirty="0"/>
              <a:t>만 예측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3543B5C-AC1B-4CCE-8426-44787B749C81}"/>
              </a:ext>
            </a:extLst>
          </p:cNvPr>
          <p:cNvSpPr txBox="1"/>
          <p:nvPr/>
        </p:nvSpPr>
        <p:spPr>
          <a:xfrm>
            <a:off x="1403648" y="4477762"/>
            <a:ext cx="2448272" cy="276997"/>
          </a:xfrm>
          <a:prstGeom prst="rect">
            <a:avLst/>
          </a:prstGeom>
          <a:solidFill>
            <a:srgbClr val="FFFF00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/>
              <a:t>5: 4</a:t>
            </a:r>
            <a:r>
              <a:rPr lang="ko-KR" altLang="en-US" sz="1200" dirty="0"/>
              <a:t>개의 </a:t>
            </a:r>
            <a:r>
              <a:rPr lang="en-US" altLang="ko-KR" sz="1200" dirty="0"/>
              <a:t>box</a:t>
            </a:r>
            <a:r>
              <a:rPr lang="ko-KR" altLang="en-US" sz="1200" dirty="0"/>
              <a:t>정보 </a:t>
            </a:r>
            <a:r>
              <a:rPr lang="en-US" altLang="ko-KR" sz="1200" dirty="0"/>
              <a:t>+ confidence score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71128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768056F-1FA8-4767-8DB0-345CC0C4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AE131FD-21D2-4F9C-B214-9E9475A24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Framework: Network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5210CE-5EFC-4081-B22B-4E2796499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88" y="1628800"/>
            <a:ext cx="8460432" cy="3618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C2B9433-802A-4883-8449-4B81CD325203}"/>
              </a:ext>
            </a:extLst>
          </p:cNvPr>
          <p:cNvSpPr txBox="1"/>
          <p:nvPr/>
        </p:nvSpPr>
        <p:spPr>
          <a:xfrm>
            <a:off x="7740352" y="3429000"/>
            <a:ext cx="864096" cy="461663"/>
          </a:xfrm>
          <a:prstGeom prst="rect">
            <a:avLst/>
          </a:prstGeom>
          <a:solidFill>
            <a:srgbClr val="FFFF00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/>
              <a:t>S=7, B=2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2x5+20=30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508B251-C1B5-42F3-9EDA-5270B00B287A}"/>
              </a:ext>
            </a:extLst>
          </p:cNvPr>
          <p:cNvCxnSpPr/>
          <p:nvPr/>
        </p:nvCxnSpPr>
        <p:spPr>
          <a:xfrm>
            <a:off x="1331640" y="2132856"/>
            <a:ext cx="720080" cy="144016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29842E33-9F4C-4064-B548-FF07AD9967FC}"/>
              </a:ext>
            </a:extLst>
          </p:cNvPr>
          <p:cNvCxnSpPr/>
          <p:nvPr/>
        </p:nvCxnSpPr>
        <p:spPr>
          <a:xfrm>
            <a:off x="1331640" y="1938711"/>
            <a:ext cx="720080" cy="144016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B45C542C-1F2F-4089-A5C9-86A4C58201A3}"/>
              </a:ext>
            </a:extLst>
          </p:cNvPr>
          <p:cNvCxnSpPr/>
          <p:nvPr/>
        </p:nvCxnSpPr>
        <p:spPr>
          <a:xfrm>
            <a:off x="1331640" y="1744566"/>
            <a:ext cx="720080" cy="144016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AD60E9C-F145-4BF1-812C-143F904270CC}"/>
              </a:ext>
            </a:extLst>
          </p:cNvPr>
          <p:cNvCxnSpPr>
            <a:cxnSpLocks/>
          </p:cNvCxnSpPr>
          <p:nvPr/>
        </p:nvCxnSpPr>
        <p:spPr>
          <a:xfrm>
            <a:off x="1547664" y="1744566"/>
            <a:ext cx="0" cy="182845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A2DC9B3B-F9AA-478C-8B31-34C6823900FA}"/>
              </a:ext>
            </a:extLst>
          </p:cNvPr>
          <p:cNvCxnSpPr>
            <a:cxnSpLocks/>
          </p:cNvCxnSpPr>
          <p:nvPr/>
        </p:nvCxnSpPr>
        <p:spPr>
          <a:xfrm>
            <a:off x="1619672" y="1744566"/>
            <a:ext cx="0" cy="182845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1AF50765-EFC6-49F9-AF6D-17D4EC16B290}"/>
              </a:ext>
            </a:extLst>
          </p:cNvPr>
          <p:cNvCxnSpPr>
            <a:cxnSpLocks/>
          </p:cNvCxnSpPr>
          <p:nvPr/>
        </p:nvCxnSpPr>
        <p:spPr>
          <a:xfrm>
            <a:off x="1475656" y="1744566"/>
            <a:ext cx="0" cy="182845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E1BCCF1B-AD5E-466E-9373-ADB0829AF2F8}"/>
              </a:ext>
            </a:extLst>
          </p:cNvPr>
          <p:cNvSpPr/>
          <p:nvPr/>
        </p:nvSpPr>
        <p:spPr>
          <a:xfrm>
            <a:off x="1331640" y="2420888"/>
            <a:ext cx="144016" cy="144016"/>
          </a:xfrm>
          <a:prstGeom prst="ellipse">
            <a:avLst/>
          </a:prstGeom>
          <a:solidFill>
            <a:srgbClr val="FF000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DDBF758D-E6DF-4AD4-857E-C3E53557EEC6}"/>
              </a:ext>
            </a:extLst>
          </p:cNvPr>
          <p:cNvSpPr/>
          <p:nvPr/>
        </p:nvSpPr>
        <p:spPr>
          <a:xfrm>
            <a:off x="7227331" y="3230300"/>
            <a:ext cx="72008" cy="45719"/>
          </a:xfrm>
          <a:prstGeom prst="ellipse">
            <a:avLst/>
          </a:prstGeom>
          <a:solidFill>
            <a:srgbClr val="FF000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043142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768056F-1FA8-4767-8DB0-345CC0C4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AE131FD-21D2-4F9C-B214-9E9475A24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Framework: Example test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) = (0.5, 0.5) </a:t>
            </a:r>
            <a:r>
              <a:rPr lang="en-US" altLang="ko-KR" sz="1500" dirty="0">
                <a:solidFill>
                  <a:srgbClr val="00B050"/>
                </a:solidFill>
              </a:rPr>
              <a:t>(grid cell</a:t>
            </a:r>
            <a:r>
              <a:rPr lang="ko-KR" altLang="en-US" sz="1500" dirty="0">
                <a:solidFill>
                  <a:srgbClr val="00B050"/>
                </a:solidFill>
              </a:rPr>
              <a:t>의 상대적인 값</a:t>
            </a:r>
            <a:r>
              <a:rPr lang="en-US" altLang="ko-KR" sz="1500" dirty="0">
                <a:solidFill>
                  <a:srgbClr val="00B050"/>
                </a:solidFill>
              </a:rPr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dirty="0" err="1"/>
              <a:t>w,h</a:t>
            </a:r>
            <a:r>
              <a:rPr lang="en-US" altLang="ko-KR" dirty="0"/>
              <a:t>) = (2/7, 4/7) </a:t>
            </a:r>
            <a:r>
              <a:rPr lang="en-US" altLang="ko-KR" sz="1500" dirty="0">
                <a:solidFill>
                  <a:srgbClr val="00B050"/>
                </a:solidFill>
              </a:rPr>
              <a:t>(image</a:t>
            </a:r>
            <a:r>
              <a:rPr lang="ko-KR" altLang="en-US" sz="1500" dirty="0">
                <a:solidFill>
                  <a:srgbClr val="00B050"/>
                </a:solidFill>
              </a:rPr>
              <a:t>의 상대적인 값</a:t>
            </a:r>
            <a:r>
              <a:rPr lang="en-US" altLang="ko-KR" sz="1500" dirty="0">
                <a:solidFill>
                  <a:srgbClr val="00B050"/>
                </a:solidFill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C100698-95E3-471E-8D22-E40171DCF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556792"/>
            <a:ext cx="7124700" cy="2466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B4AF145-3EC5-4A36-BE6B-9B0489199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4869160"/>
            <a:ext cx="1981200" cy="18764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1D105E-9EF7-4C5C-921F-3976CD0B67E1}"/>
              </a:ext>
            </a:extLst>
          </p:cNvPr>
          <p:cNvSpPr txBox="1"/>
          <p:nvPr/>
        </p:nvSpPr>
        <p:spPr>
          <a:xfrm>
            <a:off x="899592" y="4930652"/>
            <a:ext cx="1080120" cy="276997"/>
          </a:xfrm>
          <a:prstGeom prst="rect">
            <a:avLst/>
          </a:prstGeom>
          <a:solidFill>
            <a:srgbClr val="FFFF00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/>
              <a:t>2</a:t>
            </a:r>
            <a:r>
              <a:rPr lang="ko-KR" altLang="en-US" sz="1200" dirty="0"/>
              <a:t>번 째 예측</a:t>
            </a:r>
            <a:r>
              <a:rPr lang="en-US" altLang="ko-KR" sz="1200" dirty="0"/>
              <a:t>: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CFFC692-B71B-4F96-80B0-6A92AF987C1F}"/>
              </a:ext>
            </a:extLst>
          </p:cNvPr>
          <p:cNvSpPr txBox="1"/>
          <p:nvPr/>
        </p:nvSpPr>
        <p:spPr>
          <a:xfrm>
            <a:off x="899592" y="3530841"/>
            <a:ext cx="1080120" cy="276997"/>
          </a:xfrm>
          <a:prstGeom prst="rect">
            <a:avLst/>
          </a:prstGeom>
          <a:solidFill>
            <a:srgbClr val="FFFF00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/>
              <a:t>1</a:t>
            </a:r>
            <a:r>
              <a:rPr lang="ko-KR" altLang="en-US" sz="1200" dirty="0"/>
              <a:t>번 째 예측</a:t>
            </a:r>
            <a:r>
              <a:rPr lang="en-US" altLang="ko-KR" sz="1200" dirty="0"/>
              <a:t>: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858075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768056F-1FA8-4767-8DB0-345CC0C4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AE131FD-21D2-4F9C-B214-9E9475A24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Framework: Example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31DF02A-C69B-4BFB-B040-0AE13ABAF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9997"/>
            <a:ext cx="6791325" cy="5010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23E041E-1E85-432D-B6FE-F9531A640474}"/>
              </a:ext>
            </a:extLst>
          </p:cNvPr>
          <p:cNvSpPr txBox="1"/>
          <p:nvPr/>
        </p:nvSpPr>
        <p:spPr>
          <a:xfrm>
            <a:off x="2987824" y="1700808"/>
            <a:ext cx="216024" cy="215442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2776B4A5-1980-440B-9AF1-A730256DEC1A}"/>
              </a:ext>
            </a:extLst>
          </p:cNvPr>
          <p:cNvCxnSpPr>
            <a:cxnSpLocks/>
          </p:cNvCxnSpPr>
          <p:nvPr/>
        </p:nvCxnSpPr>
        <p:spPr>
          <a:xfrm>
            <a:off x="3131840" y="1988840"/>
            <a:ext cx="0" cy="359221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A416DF7E-8814-4025-9165-29D14C358BC7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3095836" y="1924761"/>
            <a:ext cx="1200966" cy="423300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3FA9F775-BB7E-4E3D-91FC-E24E45D37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236" y="2348061"/>
            <a:ext cx="457200" cy="41052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1D105E-9EF7-4C5C-921F-3976CD0B67E1}"/>
              </a:ext>
            </a:extLst>
          </p:cNvPr>
          <p:cNvSpPr txBox="1"/>
          <p:nvPr/>
        </p:nvSpPr>
        <p:spPr>
          <a:xfrm>
            <a:off x="3760124" y="1281498"/>
            <a:ext cx="1080120" cy="276997"/>
          </a:xfrm>
          <a:prstGeom prst="rect">
            <a:avLst/>
          </a:prstGeom>
          <a:solidFill>
            <a:srgbClr val="FFFF00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/>
              <a:t>b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b2 confidence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7A9F8ADA-A51E-4827-8C94-2C63513942A7}"/>
              </a:ext>
            </a:extLst>
          </p:cNvPr>
          <p:cNvCxnSpPr>
            <a:cxnSpLocks/>
          </p:cNvCxnSpPr>
          <p:nvPr/>
        </p:nvCxnSpPr>
        <p:spPr>
          <a:xfrm flipV="1">
            <a:off x="3131840" y="1419997"/>
            <a:ext cx="540060" cy="325471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03783687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768056F-1FA8-4767-8DB0-345CC0C4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AE131FD-21D2-4F9C-B214-9E9475A24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Framework: Example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EB34B09-475B-45A1-B5BF-5CB82DECD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91" y="1628800"/>
            <a:ext cx="68675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5775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75CD3F2-C98E-471C-BC9D-8A4E4707B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detection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9DA7FE8-5C90-41EC-8C3E-4F99B9DCB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707" y="990600"/>
            <a:ext cx="8700694" cy="5308600"/>
          </a:xfrm>
        </p:spPr>
        <p:txBody>
          <a:bodyPr/>
          <a:lstStyle/>
          <a:p>
            <a:r>
              <a:rPr lang="ko-KR" altLang="en-US" dirty="0"/>
              <a:t>사진 속</a:t>
            </a:r>
            <a:r>
              <a:rPr lang="en-US" altLang="ko-KR" dirty="0"/>
              <a:t>, object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score</a:t>
            </a:r>
            <a:r>
              <a:rPr lang="ko-KR" altLang="en-US" dirty="0"/>
              <a:t>을 </a:t>
            </a:r>
            <a:r>
              <a:rPr lang="en-US" altLang="ko-KR" dirty="0"/>
              <a:t>box</a:t>
            </a:r>
            <a:r>
              <a:rPr lang="ko-KR" altLang="en-US" dirty="0"/>
              <a:t>로 도출하는 것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Classification &amp; Bounding box regression</a:t>
            </a:r>
          </a:p>
          <a:p>
            <a:pPr lvl="1"/>
            <a:r>
              <a:rPr lang="ko-KR" altLang="en-US" dirty="0"/>
              <a:t>초기 </a:t>
            </a:r>
            <a:r>
              <a:rPr lang="en-US" altLang="ko-KR" dirty="0"/>
              <a:t>bounding box</a:t>
            </a:r>
            <a:r>
              <a:rPr lang="ko-KR" altLang="en-US" dirty="0"/>
              <a:t>를 </a:t>
            </a:r>
            <a:r>
              <a:rPr lang="en-US" altLang="ko-KR" dirty="0"/>
              <a:t>ground truth</a:t>
            </a:r>
            <a:r>
              <a:rPr lang="ko-KR" altLang="en-US" dirty="0"/>
              <a:t>로 미세 조정해주는 부분</a:t>
            </a:r>
            <a:endParaRPr lang="en-US" altLang="ko-KR" dirty="0"/>
          </a:p>
          <a:p>
            <a:pPr lvl="1"/>
            <a:r>
              <a:rPr lang="ko-KR" altLang="en-US" dirty="0"/>
              <a:t>간단히 생각해볼 수 있는 방법</a:t>
            </a:r>
            <a:r>
              <a:rPr lang="en-US" altLang="ko-KR" dirty="0"/>
              <a:t>: Sliding Window</a:t>
            </a:r>
          </a:p>
          <a:p>
            <a:pPr lvl="1"/>
            <a:r>
              <a:rPr lang="en-US" altLang="ko-KR" dirty="0"/>
              <a:t>Scale </a:t>
            </a:r>
            <a:r>
              <a:rPr lang="ko-KR" altLang="en-US" dirty="0"/>
              <a:t>문제</a:t>
            </a:r>
            <a:r>
              <a:rPr lang="en-US" altLang="ko-KR" dirty="0"/>
              <a:t>, initial</a:t>
            </a:r>
            <a:r>
              <a:rPr lang="ko-KR" altLang="en-US" dirty="0"/>
              <a:t> </a:t>
            </a:r>
            <a:r>
              <a:rPr lang="en-US" altLang="ko-KR" dirty="0"/>
              <a:t>bounding</a:t>
            </a:r>
            <a:r>
              <a:rPr lang="ko-KR" altLang="en-US" dirty="0"/>
              <a:t> </a:t>
            </a:r>
            <a:r>
              <a:rPr lang="en-US" altLang="ko-KR" dirty="0"/>
              <a:t>box</a:t>
            </a:r>
            <a:r>
              <a:rPr lang="ko-KR" altLang="en-US" dirty="0"/>
              <a:t>는 어떻게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8" name="Picture 4" descr="https://media.licdn.com/mpr/mpr/AAEAAQAAAAAAAAi-AAAAJDhhMGQwNGY2LTRiNzYtNDcwOC04YTU1LWI4ZmQ1NDVkOTZhZg.jpg">
            <a:extLst>
              <a:ext uri="{FF2B5EF4-FFF2-40B4-BE49-F238E27FC236}">
                <a16:creationId xmlns:a16="http://schemas.microsoft.com/office/drawing/2014/main" xmlns="" id="{58387C5E-B5F2-4D24-8FEC-CF67F1A0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28800"/>
            <a:ext cx="66675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6908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768056F-1FA8-4767-8DB0-345CC0C4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AE131FD-21D2-4F9C-B214-9E9475A24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Framework: Example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BFA728B-7FE8-46EA-B95A-9625F9D3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00808"/>
            <a:ext cx="803228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8975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768056F-1FA8-4767-8DB0-345CC0C4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AE131FD-21D2-4F9C-B214-9E9475A24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Framework: Example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6CF9299-6520-4A08-8CEA-3077147BB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772816"/>
            <a:ext cx="4819650" cy="403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FB7C879-623D-49EA-9E9D-40EDA35E9AD2}"/>
              </a:ext>
            </a:extLst>
          </p:cNvPr>
          <p:cNvSpPr txBox="1"/>
          <p:nvPr/>
        </p:nvSpPr>
        <p:spPr>
          <a:xfrm>
            <a:off x="2085281" y="2420888"/>
            <a:ext cx="4608512" cy="169275"/>
          </a:xfrm>
          <a:prstGeom prst="rect">
            <a:avLst/>
          </a:prstGeom>
          <a:noFill/>
          <a:ln w="190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756A4B6-62C9-4148-8CD4-28FD2047A290}"/>
              </a:ext>
            </a:extLst>
          </p:cNvPr>
          <p:cNvSpPr txBox="1"/>
          <p:nvPr/>
        </p:nvSpPr>
        <p:spPr>
          <a:xfrm>
            <a:off x="6839443" y="3068960"/>
            <a:ext cx="1765005" cy="276997"/>
          </a:xfrm>
          <a:prstGeom prst="rect">
            <a:avLst/>
          </a:prstGeom>
          <a:solidFill>
            <a:srgbClr val="92D050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/>
              <a:t>1) Threshold: 0.2</a:t>
            </a:r>
            <a:r>
              <a:rPr lang="ko-KR" altLang="en-US" sz="1200" dirty="0"/>
              <a:t>미만은 </a:t>
            </a:r>
            <a:r>
              <a:rPr lang="en-US" altLang="ko-KR" sz="1200" dirty="0"/>
              <a:t>0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2C7C675-3A53-4853-8016-4032F32D6A01}"/>
              </a:ext>
            </a:extLst>
          </p:cNvPr>
          <p:cNvSpPr txBox="1"/>
          <p:nvPr/>
        </p:nvSpPr>
        <p:spPr>
          <a:xfrm>
            <a:off x="6828325" y="2372984"/>
            <a:ext cx="1736042" cy="461663"/>
          </a:xfrm>
          <a:prstGeom prst="rect">
            <a:avLst/>
          </a:prstGeom>
          <a:solidFill>
            <a:srgbClr val="FFFF00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Confidence x conditional class probability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B20CEA1-2FB9-4185-AFEA-6FD30B25C6BE}"/>
              </a:ext>
            </a:extLst>
          </p:cNvPr>
          <p:cNvSpPr txBox="1"/>
          <p:nvPr/>
        </p:nvSpPr>
        <p:spPr>
          <a:xfrm>
            <a:off x="6839444" y="3441771"/>
            <a:ext cx="1765004" cy="276997"/>
          </a:xfrm>
          <a:prstGeom prst="rect">
            <a:avLst/>
          </a:prstGeom>
          <a:solidFill>
            <a:srgbClr val="92D050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/>
              <a:t>2) Sorting(</a:t>
            </a:r>
            <a:r>
              <a:rPr lang="ko-KR" altLang="en-US" sz="1200" dirty="0"/>
              <a:t>높은 </a:t>
            </a:r>
            <a:r>
              <a:rPr lang="en-US" altLang="ko-KR" sz="1200" dirty="0"/>
              <a:t>-&gt; </a:t>
            </a:r>
            <a:r>
              <a:rPr lang="ko-KR" altLang="en-US" sz="1200" dirty="0"/>
              <a:t>작은</a:t>
            </a:r>
            <a:r>
              <a:rPr lang="en-US" altLang="ko-KR" sz="1200" dirty="0"/>
              <a:t>)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5600991-A17B-4304-BB30-B2211E8D9CD0}"/>
              </a:ext>
            </a:extLst>
          </p:cNvPr>
          <p:cNvSpPr txBox="1"/>
          <p:nvPr/>
        </p:nvSpPr>
        <p:spPr>
          <a:xfrm>
            <a:off x="6839444" y="3849715"/>
            <a:ext cx="1765004" cy="276997"/>
          </a:xfrm>
          <a:prstGeom prst="rect">
            <a:avLst/>
          </a:prstGeom>
          <a:solidFill>
            <a:srgbClr val="92D050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3) NMS(optional)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5738088-89DD-4D53-98AB-DC1070548114}"/>
              </a:ext>
            </a:extLst>
          </p:cNvPr>
          <p:cNvSpPr txBox="1"/>
          <p:nvPr/>
        </p:nvSpPr>
        <p:spPr>
          <a:xfrm>
            <a:off x="3563888" y="2403376"/>
            <a:ext cx="3129905" cy="246219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0 0 0                                                                                              0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22175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768056F-1FA8-4767-8DB0-345CC0C4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AE131FD-21D2-4F9C-B214-9E9475A24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Framework: NMS(2~3% </a:t>
            </a:r>
            <a:r>
              <a:rPr lang="ko-KR" altLang="en-US" dirty="0"/>
              <a:t>성능 향상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B76EF97-9900-4E38-9E93-EFED2A4E5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65241"/>
            <a:ext cx="5754491" cy="496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1751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768056F-1FA8-4767-8DB0-345CC0C4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AE131FD-21D2-4F9C-B214-9E9475A24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Framework: NMS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DC9D414-CDF6-4EA9-AC06-B2BA907B2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84784"/>
            <a:ext cx="756084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7935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768056F-1FA8-4767-8DB0-345CC0C4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AE131FD-21D2-4F9C-B214-9E9475A24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Framework: NMS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7B094AC-D129-43B9-B056-05738C864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556792"/>
            <a:ext cx="4683083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0246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768056F-1FA8-4767-8DB0-345CC0C4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AE131FD-21D2-4F9C-B214-9E9475A24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Framework: NMS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8FBB32D-410F-4BD8-B0DF-F21DBB0B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556793"/>
            <a:ext cx="4896544" cy="485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56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768056F-1FA8-4767-8DB0-345CC0C4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AE131FD-21D2-4F9C-B214-9E9475A24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Framework: NMS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8FBB32D-410F-4BD8-B0DF-F21DBB0B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556793"/>
            <a:ext cx="4896544" cy="485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5657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768056F-1FA8-4767-8DB0-345CC0C4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AE131FD-21D2-4F9C-B214-9E9475A24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Framework: NMS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17FE1B6-BCC2-4167-AD2D-A65C3AF66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16" y="1484784"/>
            <a:ext cx="7229475" cy="3276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97D9A15-8396-4B9D-A6EC-FF4ACE95859C}"/>
              </a:ext>
            </a:extLst>
          </p:cNvPr>
          <p:cNvSpPr txBox="1"/>
          <p:nvPr/>
        </p:nvSpPr>
        <p:spPr>
          <a:xfrm>
            <a:off x="4427984" y="2924944"/>
            <a:ext cx="1656184" cy="432048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828416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768056F-1FA8-4767-8DB0-345CC0C4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AE131FD-21D2-4F9C-B214-9E9475A24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Framework: NMS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78D60B2-BD07-437F-8F7D-B6B98B9C5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91" y="1628800"/>
            <a:ext cx="7096125" cy="3305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24EF743-5C0F-4AF0-9DEC-0C3B0C5E013E}"/>
              </a:ext>
            </a:extLst>
          </p:cNvPr>
          <p:cNvSpPr txBox="1"/>
          <p:nvPr/>
        </p:nvSpPr>
        <p:spPr>
          <a:xfrm>
            <a:off x="4557518" y="3789040"/>
            <a:ext cx="1656184" cy="432048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B2F07B5-E336-46B0-ACB8-51E3581D4BAE}"/>
              </a:ext>
            </a:extLst>
          </p:cNvPr>
          <p:cNvSpPr txBox="1"/>
          <p:nvPr/>
        </p:nvSpPr>
        <p:spPr>
          <a:xfrm>
            <a:off x="2123728" y="5184538"/>
            <a:ext cx="4824536" cy="369330"/>
          </a:xfrm>
          <a:prstGeom prst="rect">
            <a:avLst/>
          </a:prstGeom>
          <a:noFill/>
          <a:ln w="285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파란 부분은 어떻게 해야 없어질까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?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368465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768056F-1FA8-4767-8DB0-345CC0C4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AE131FD-21D2-4F9C-B214-9E9475A24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Framework: Example</a:t>
            </a:r>
          </a:p>
          <a:p>
            <a:pPr lvl="1"/>
            <a:r>
              <a:rPr lang="en-US" altLang="ko-KR" dirty="0"/>
              <a:t>20</a:t>
            </a:r>
            <a:r>
              <a:rPr lang="ko-KR" altLang="en-US" dirty="0"/>
              <a:t>개의 신뢰점수 중 가장 큰 값을 가지는 </a:t>
            </a:r>
            <a:r>
              <a:rPr lang="en-US" altLang="ko-KR" dirty="0"/>
              <a:t>class</a:t>
            </a:r>
            <a:r>
              <a:rPr lang="ko-KR" altLang="en-US" dirty="0"/>
              <a:t>만 살린다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C68994A-7C4D-46A0-A595-DB93D0882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193925"/>
            <a:ext cx="457200" cy="4105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9D46E2F-05F4-4B97-80FB-1DFBF433D1C5}"/>
              </a:ext>
            </a:extLst>
          </p:cNvPr>
          <p:cNvSpPr txBox="1"/>
          <p:nvPr/>
        </p:nvSpPr>
        <p:spPr>
          <a:xfrm>
            <a:off x="2771800" y="2553965"/>
            <a:ext cx="432048" cy="36933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0.2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BE0C643-623C-41B8-97D8-27D7CFB5269E}"/>
              </a:ext>
            </a:extLst>
          </p:cNvPr>
          <p:cNvSpPr txBox="1"/>
          <p:nvPr/>
        </p:nvSpPr>
        <p:spPr>
          <a:xfrm>
            <a:off x="2748372" y="4797152"/>
            <a:ext cx="432048" cy="36933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0.5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DCA9DBA-33C0-4DFB-A46F-4F38FBDEE995}"/>
              </a:ext>
            </a:extLst>
          </p:cNvPr>
          <p:cNvSpPr txBox="1"/>
          <p:nvPr/>
        </p:nvSpPr>
        <p:spPr>
          <a:xfrm>
            <a:off x="3635896" y="2553965"/>
            <a:ext cx="432048" cy="36933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0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xmlns="" id="{F77953F4-E2EC-4287-8C28-6EDD9B1F62F4}"/>
              </a:ext>
            </a:extLst>
          </p:cNvPr>
          <p:cNvSpPr/>
          <p:nvPr/>
        </p:nvSpPr>
        <p:spPr>
          <a:xfrm>
            <a:off x="3311860" y="2687771"/>
            <a:ext cx="216024" cy="101718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xmlns="" id="{D667BD06-6BE7-4287-81C9-C23B1DB21CFF}"/>
              </a:ext>
            </a:extLst>
          </p:cNvPr>
          <p:cNvSpPr/>
          <p:nvPr/>
        </p:nvSpPr>
        <p:spPr>
          <a:xfrm>
            <a:off x="3311860" y="4930958"/>
            <a:ext cx="216024" cy="101718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48CC618-635E-41BF-A87F-4446AD44FA1F}"/>
              </a:ext>
            </a:extLst>
          </p:cNvPr>
          <p:cNvSpPr txBox="1"/>
          <p:nvPr/>
        </p:nvSpPr>
        <p:spPr>
          <a:xfrm>
            <a:off x="3635896" y="4797152"/>
            <a:ext cx="2448272" cy="323163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앞 예제에선 배경으로 추측</a:t>
            </a:r>
          </a:p>
        </p:txBody>
      </p:sp>
    </p:spTree>
    <p:extLst>
      <p:ext uri="{BB962C8B-B14F-4D97-AF65-F5344CB8AC3E}">
        <p14:creationId xmlns:p14="http://schemas.microsoft.com/office/powerpoint/2010/main" val="55771207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1CD7AB-D682-4F4A-BC20-D2A2103E0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R-CNN</a:t>
            </a:r>
            <a:r>
              <a:rPr lang="en-US" altLang="ko-KR" sz="1700" dirty="0"/>
              <a:t>(Region CNN)</a:t>
            </a:r>
            <a:endParaRPr lang="ko-KR" altLang="en-US" sz="17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0B38426-0DD8-4B9B-9933-3593FD0B5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Framework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Extract region proposal: ROI</a:t>
            </a:r>
            <a:r>
              <a:rPr lang="ko-KR" altLang="en-US" dirty="0"/>
              <a:t>라 부르는 </a:t>
            </a:r>
            <a:r>
              <a:rPr lang="en-US" altLang="ko-KR" dirty="0"/>
              <a:t>initial bounding box</a:t>
            </a:r>
            <a:r>
              <a:rPr lang="ko-KR" altLang="en-US" dirty="0"/>
              <a:t>를 뽑는 부분</a:t>
            </a:r>
            <a:r>
              <a:rPr lang="en-US" altLang="ko-KR" dirty="0"/>
              <a:t>, object</a:t>
            </a:r>
            <a:r>
              <a:rPr lang="ko-KR" altLang="en-US" dirty="0"/>
              <a:t>가 있는지 없는지</a:t>
            </a:r>
            <a:r>
              <a:rPr lang="en-US" altLang="ko-KR" dirty="0"/>
              <a:t>(2000</a:t>
            </a:r>
            <a:r>
              <a:rPr lang="ko-KR" altLang="en-US" dirty="0"/>
              <a:t>개를 선택</a:t>
            </a:r>
            <a:r>
              <a:rPr lang="en-US" altLang="ko-KR" dirty="0"/>
              <a:t>), </a:t>
            </a:r>
            <a:r>
              <a:rPr lang="ko-KR" altLang="en-US" dirty="0"/>
              <a:t>방법</a:t>
            </a:r>
            <a:r>
              <a:rPr lang="en-US" altLang="ko-KR" dirty="0"/>
              <a:t>: Selective search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Warping region: FC</a:t>
            </a:r>
            <a:r>
              <a:rPr lang="ko-KR" altLang="en-US" dirty="0"/>
              <a:t>가 들어가기 때문에</a:t>
            </a:r>
            <a:r>
              <a:rPr lang="en-US" altLang="ko-KR" dirty="0"/>
              <a:t>, size</a:t>
            </a:r>
            <a:r>
              <a:rPr lang="ko-KR" altLang="en-US" dirty="0"/>
              <a:t>를 일정하게 맞춰야 함</a:t>
            </a:r>
          </a:p>
        </p:txBody>
      </p:sp>
      <p:pic>
        <p:nvPicPr>
          <p:cNvPr id="2050" name="Picture 2" descr="0*Sdj6sKDRQyZpO6oH.">
            <a:extLst>
              <a:ext uri="{FF2B5EF4-FFF2-40B4-BE49-F238E27FC236}">
                <a16:creationId xmlns:a16="http://schemas.microsoft.com/office/drawing/2014/main" xmlns="" id="{89137B7C-0A0B-4B9D-883F-AEF40405A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595312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584496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768056F-1FA8-4767-8DB0-345CC0C4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AE131FD-21D2-4F9C-B214-9E9475A24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Framework: training</a:t>
            </a:r>
          </a:p>
          <a:p>
            <a:pPr lvl="1"/>
            <a:r>
              <a:rPr lang="en-US" altLang="ko-KR" dirty="0"/>
              <a:t>ImageNet pretraining</a:t>
            </a:r>
          </a:p>
          <a:p>
            <a:pPr lvl="1"/>
            <a:r>
              <a:rPr lang="en-US" altLang="ko-KR" dirty="0"/>
              <a:t>Leaky </a:t>
            </a:r>
            <a:r>
              <a:rPr lang="en-US" altLang="ko-KR" dirty="0" err="1"/>
              <a:t>ReLU</a:t>
            </a:r>
            <a:endParaRPr lang="en-US" altLang="ko-KR" dirty="0"/>
          </a:p>
          <a:p>
            <a:pPr lvl="1"/>
            <a:r>
              <a:rPr lang="en-US" altLang="ko-KR" dirty="0"/>
              <a:t>Loss</a:t>
            </a:r>
            <a:r>
              <a:rPr lang="ko-KR" altLang="en-US" dirty="0"/>
              <a:t> 정의</a:t>
            </a:r>
            <a:endParaRPr lang="en-US" altLang="ko-KR" dirty="0"/>
          </a:p>
          <a:p>
            <a:pPr lvl="2"/>
            <a:r>
              <a:rPr lang="en-US" altLang="ko-KR" dirty="0"/>
              <a:t>Object</a:t>
            </a:r>
            <a:r>
              <a:rPr lang="ko-KR" altLang="en-US" dirty="0"/>
              <a:t>가 아닌 배경 </a:t>
            </a:r>
            <a:r>
              <a:rPr lang="en-US" altLang="ko-KR" dirty="0"/>
              <a:t>class</a:t>
            </a:r>
            <a:r>
              <a:rPr lang="ko-KR" altLang="en-US" dirty="0"/>
              <a:t>를 학습할 때와 </a:t>
            </a:r>
            <a:r>
              <a:rPr lang="en-US" altLang="ko-KR" dirty="0"/>
              <a:t>object</a:t>
            </a:r>
            <a:r>
              <a:rPr lang="ko-KR" altLang="en-US" dirty="0"/>
              <a:t>일 때에 대해 가중치를 줌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2077994-4D88-476F-A13E-AF3BDE9C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129118"/>
            <a:ext cx="4600575" cy="31432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C6EB71C-4152-4AD8-9ED7-BFBA5530BECD}"/>
              </a:ext>
            </a:extLst>
          </p:cNvPr>
          <p:cNvSpPr txBox="1"/>
          <p:nvPr/>
        </p:nvSpPr>
        <p:spPr>
          <a:xfrm>
            <a:off x="1842229" y="3367903"/>
            <a:ext cx="288032" cy="27699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5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6A8B39C-52BD-4890-86CE-683F7BBBF119}"/>
              </a:ext>
            </a:extLst>
          </p:cNvPr>
          <p:cNvSpPr txBox="1"/>
          <p:nvPr/>
        </p:nvSpPr>
        <p:spPr>
          <a:xfrm>
            <a:off x="3275856" y="5445224"/>
            <a:ext cx="288032" cy="27699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0.5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18ED470-4E18-466D-84C2-2588BC81A8BC}"/>
              </a:ext>
            </a:extLst>
          </p:cNvPr>
          <p:cNvSpPr txBox="1"/>
          <p:nvPr/>
        </p:nvSpPr>
        <p:spPr>
          <a:xfrm>
            <a:off x="214707" y="4325720"/>
            <a:ext cx="2402915" cy="646329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/>
              <a:t>Root</a:t>
            </a:r>
            <a:r>
              <a:rPr lang="ko-KR" altLang="en-US" sz="1200" dirty="0"/>
              <a:t>를 사용하는 이유</a:t>
            </a:r>
            <a:r>
              <a:rPr lang="en-US" altLang="ko-KR" sz="1200" dirty="0"/>
              <a:t>?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큰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box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와 작은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box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의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error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의 정도를 비슷하게 만들기 위하여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D36BF45-9FFB-48BB-BCB6-B7A29E4DAEA8}"/>
              </a:ext>
            </a:extLst>
          </p:cNvPr>
          <p:cNvSpPr txBox="1"/>
          <p:nvPr/>
        </p:nvSpPr>
        <p:spPr>
          <a:xfrm>
            <a:off x="5292080" y="3367902"/>
            <a:ext cx="2191098" cy="276997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/>
              <a:t>박스</a:t>
            </a:r>
            <a:r>
              <a: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의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중심좌표 비교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09B654D-9AB8-40E0-8DCF-86B4EE19DF07}"/>
              </a:ext>
            </a:extLst>
          </p:cNvPr>
          <p:cNvSpPr txBox="1"/>
          <p:nvPr/>
        </p:nvSpPr>
        <p:spPr>
          <a:xfrm>
            <a:off x="6588224" y="3968063"/>
            <a:ext cx="2191098" cy="276997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박스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weight, height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비교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7BF8E20-9FF8-4A68-B884-774C2356C4CD}"/>
              </a:ext>
            </a:extLst>
          </p:cNvPr>
          <p:cNvSpPr txBox="1"/>
          <p:nvPr/>
        </p:nvSpPr>
        <p:spPr>
          <a:xfrm>
            <a:off x="5468982" y="4587340"/>
            <a:ext cx="1695306" cy="276997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Confidence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비교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F6A7246-2C11-4D27-A3B8-9F3680870AEE}"/>
              </a:ext>
            </a:extLst>
          </p:cNvPr>
          <p:cNvSpPr txBox="1"/>
          <p:nvPr/>
        </p:nvSpPr>
        <p:spPr>
          <a:xfrm>
            <a:off x="5740571" y="5205165"/>
            <a:ext cx="1695306" cy="276997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Confidence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비교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3E6E9D2-98B8-4490-A8A3-66D6E826F075}"/>
              </a:ext>
            </a:extLst>
          </p:cNvPr>
          <p:cNvSpPr txBox="1"/>
          <p:nvPr/>
        </p:nvSpPr>
        <p:spPr>
          <a:xfrm>
            <a:off x="2472052" y="2956791"/>
            <a:ext cx="864096" cy="27699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/>
              <a:t>S=7,</a:t>
            </a:r>
            <a:r>
              <a:rPr lang="ko-KR" altLang="en-US" sz="1200" dirty="0"/>
              <a:t> </a:t>
            </a:r>
            <a:r>
              <a:rPr lang="en-US" altLang="ko-KR" sz="1200" dirty="0"/>
              <a:t>B=2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E11A744-2192-421A-87C4-EB632577BD8F}"/>
              </a:ext>
            </a:extLst>
          </p:cNvPr>
          <p:cNvSpPr txBox="1"/>
          <p:nvPr/>
        </p:nvSpPr>
        <p:spPr>
          <a:xfrm>
            <a:off x="6665162" y="5870289"/>
            <a:ext cx="1695306" cy="276997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class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비교</a:t>
            </a:r>
            <a:r>
              <a:rPr lang="en-US" altLang="ko-KR" sz="1200" dirty="0"/>
              <a:t>(B term </a:t>
            </a:r>
            <a:r>
              <a:rPr lang="ko-KR" altLang="en-US" sz="1200" dirty="0"/>
              <a:t>없음</a:t>
            </a:r>
            <a:r>
              <a:rPr lang="en-US" altLang="ko-KR" sz="1200" dirty="0"/>
              <a:t>)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02EEC989-34DA-486C-9F86-73DD1F05997D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617622" y="4106562"/>
            <a:ext cx="3970602" cy="5713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DC13FAC-5AD8-4B06-8030-8E7D585321D2}"/>
              </a:ext>
            </a:extLst>
          </p:cNvPr>
          <p:cNvSpPr txBox="1"/>
          <p:nvPr/>
        </p:nvSpPr>
        <p:spPr>
          <a:xfrm>
            <a:off x="479989" y="3360257"/>
            <a:ext cx="1203754" cy="461663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다른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loss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와의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balancing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C4C4498-3535-4564-A07D-C1028D424742}"/>
              </a:ext>
            </a:extLst>
          </p:cNvPr>
          <p:cNvSpPr txBox="1"/>
          <p:nvPr/>
        </p:nvSpPr>
        <p:spPr>
          <a:xfrm>
            <a:off x="2302222" y="5811116"/>
            <a:ext cx="1405681" cy="27699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No object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는 덜 중요</a:t>
            </a:r>
          </a:p>
        </p:txBody>
      </p:sp>
    </p:spTree>
    <p:extLst>
      <p:ext uri="{BB962C8B-B14F-4D97-AF65-F5344CB8AC3E}">
        <p14:creationId xmlns:p14="http://schemas.microsoft.com/office/powerpoint/2010/main" val="2557223287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768056F-1FA8-4767-8DB0-345CC0C4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AE131FD-21D2-4F9C-B214-9E9475A24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단점</a:t>
            </a:r>
            <a:endParaRPr lang="en-US" altLang="ko-KR" dirty="0"/>
          </a:p>
          <a:p>
            <a:pPr lvl="1"/>
            <a:r>
              <a:rPr lang="en-US" altLang="ko-KR" dirty="0"/>
              <a:t>Gird cell</a:t>
            </a:r>
            <a:r>
              <a:rPr lang="ko-KR" altLang="en-US" dirty="0"/>
              <a:t>에서 하나의 클래스만을 예측하므로</a:t>
            </a:r>
            <a:r>
              <a:rPr lang="en-US" altLang="ko-KR" dirty="0"/>
              <a:t>, </a:t>
            </a:r>
            <a:r>
              <a:rPr lang="ko-KR" altLang="en-US" dirty="0"/>
              <a:t>작은 </a:t>
            </a:r>
            <a:r>
              <a:rPr lang="en-US" altLang="ko-KR" dirty="0"/>
              <a:t>object</a:t>
            </a:r>
            <a:r>
              <a:rPr lang="ko-KR" altLang="en-US" dirty="0"/>
              <a:t>가 여러 개 있거나</a:t>
            </a:r>
            <a:r>
              <a:rPr lang="en-US" altLang="ko-KR" dirty="0"/>
              <a:t>, </a:t>
            </a:r>
            <a:r>
              <a:rPr lang="ko-KR" altLang="en-US" dirty="0"/>
              <a:t>동시에 있으면 예측하지 못한다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독특한 </a:t>
            </a:r>
            <a:r>
              <a:rPr lang="en-US" altLang="ko-KR" dirty="0"/>
              <a:t>bounding box</a:t>
            </a:r>
            <a:r>
              <a:rPr lang="ko-KR" altLang="en-US" dirty="0"/>
              <a:t> 형태는 검출하기 힘들다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조그만한</a:t>
            </a:r>
            <a:r>
              <a:rPr lang="ko-KR" altLang="en-US" dirty="0"/>
              <a:t> </a:t>
            </a:r>
            <a:r>
              <a:rPr lang="en-US" altLang="ko-KR" dirty="0"/>
              <a:t>object</a:t>
            </a:r>
            <a:r>
              <a:rPr lang="ko-KR" altLang="en-US" dirty="0"/>
              <a:t>는 </a:t>
            </a:r>
            <a:r>
              <a:rPr lang="en-US" altLang="ko-KR" dirty="0"/>
              <a:t>Grid cell</a:t>
            </a:r>
            <a:r>
              <a:rPr lang="ko-KR" altLang="en-US" dirty="0"/>
              <a:t>에 비해 너무 작으므로 찾기 힘들다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Experiment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3E146E8-04D5-4736-B552-70649E3BD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134497"/>
            <a:ext cx="5143500" cy="32956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32A5E5F-AF04-4552-9E44-8171FFC4C4DA}"/>
              </a:ext>
            </a:extLst>
          </p:cNvPr>
          <p:cNvSpPr txBox="1"/>
          <p:nvPr/>
        </p:nvSpPr>
        <p:spPr>
          <a:xfrm>
            <a:off x="6876256" y="4293096"/>
            <a:ext cx="288032" cy="27699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9F768E3-89F7-4003-AEBD-EA8ABCA3D5EF}"/>
              </a:ext>
            </a:extLst>
          </p:cNvPr>
          <p:cNvSpPr txBox="1"/>
          <p:nvPr/>
        </p:nvSpPr>
        <p:spPr>
          <a:xfrm>
            <a:off x="6876256" y="5590193"/>
            <a:ext cx="288032" cy="27699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4323131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F80A688-56B9-4C89-BB06-F297F319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SSD(single shot </a:t>
            </a:r>
            <a:r>
              <a:rPr lang="en-US" altLang="ko-KR" dirty="0" err="1"/>
              <a:t>multibox</a:t>
            </a:r>
            <a:r>
              <a:rPr lang="en-US" altLang="ko-KR" dirty="0"/>
              <a:t> detector)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3BA366B-3937-40D6-8BA4-EB2CEA9A0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Framework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CC3B37D-4270-4F64-AD72-30A10E909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84784"/>
            <a:ext cx="7780125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4177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F80A688-56B9-4C89-BB06-F297F319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SSD(single shot </a:t>
            </a:r>
            <a:r>
              <a:rPr lang="en-US" altLang="ko-KR" dirty="0" err="1"/>
              <a:t>multibox</a:t>
            </a:r>
            <a:r>
              <a:rPr lang="en-US" altLang="ko-KR" dirty="0"/>
              <a:t> detector)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3BA366B-3937-40D6-8BA4-EB2CEA9A0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Framework</a:t>
            </a:r>
          </a:p>
          <a:p>
            <a:pPr lvl="1"/>
            <a:r>
              <a:rPr lang="ko-KR" altLang="en-US" dirty="0"/>
              <a:t>여러 </a:t>
            </a:r>
            <a:r>
              <a:rPr lang="en-US" altLang="ko-KR" dirty="0"/>
              <a:t>hidden layer</a:t>
            </a:r>
            <a:r>
              <a:rPr lang="ko-KR" altLang="en-US" dirty="0"/>
              <a:t>에서 </a:t>
            </a:r>
            <a:r>
              <a:rPr lang="en-US" altLang="ko-KR" dirty="0"/>
              <a:t>box, class </a:t>
            </a:r>
            <a:r>
              <a:rPr lang="ko-KR" altLang="en-US" dirty="0"/>
              <a:t>예측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9D60BB8-8D1F-4C65-ADFA-812051A6E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804" y="1916832"/>
            <a:ext cx="70485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08296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F80A688-56B9-4C89-BB06-F297F319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SSD(single shot </a:t>
            </a:r>
            <a:r>
              <a:rPr lang="en-US" altLang="ko-KR" dirty="0" err="1"/>
              <a:t>multibox</a:t>
            </a:r>
            <a:r>
              <a:rPr lang="en-US" altLang="ko-KR" dirty="0"/>
              <a:t> detector)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3BA366B-3937-40D6-8BA4-EB2CEA9A0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Framework</a:t>
            </a:r>
          </a:p>
          <a:p>
            <a:pPr lvl="1"/>
            <a:r>
              <a:rPr lang="en-US" altLang="ko-KR" dirty="0"/>
              <a:t>Default box(anchor box</a:t>
            </a:r>
            <a:r>
              <a:rPr lang="ko-KR" altLang="en-US" dirty="0"/>
              <a:t>와 비슷한 개념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Yolo</a:t>
            </a:r>
            <a:r>
              <a:rPr lang="ko-KR" altLang="en-US" dirty="0"/>
              <a:t>에서 </a:t>
            </a:r>
            <a:r>
              <a:rPr lang="en-US" altLang="ko-KR" dirty="0"/>
              <a:t>grid cell</a:t>
            </a:r>
            <a:r>
              <a:rPr lang="ko-KR" altLang="en-US" dirty="0"/>
              <a:t>에서의 </a:t>
            </a:r>
            <a:r>
              <a:rPr lang="en-US" altLang="ko-KR" dirty="0"/>
              <a:t>confidence</a:t>
            </a:r>
            <a:r>
              <a:rPr lang="ko-KR" altLang="en-US" dirty="0"/>
              <a:t>를 구하는 것을 </a:t>
            </a:r>
            <a:r>
              <a:rPr lang="en-US" altLang="ko-KR" dirty="0"/>
              <a:t>Default box</a:t>
            </a:r>
            <a:r>
              <a:rPr lang="ko-KR" altLang="en-US" dirty="0"/>
              <a:t>에서 구함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047D559-2689-494D-A265-D592368A0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41" y="2386930"/>
            <a:ext cx="73628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69573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F80A688-56B9-4C89-BB06-F297F319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SSD(single shot </a:t>
            </a:r>
            <a:r>
              <a:rPr lang="en-US" altLang="ko-KR" dirty="0" err="1"/>
              <a:t>multibox</a:t>
            </a:r>
            <a:r>
              <a:rPr lang="en-US" altLang="ko-KR" dirty="0"/>
              <a:t> detector)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3BA366B-3937-40D6-8BA4-EB2CEA9A0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Framework</a:t>
            </a:r>
          </a:p>
          <a:p>
            <a:pPr lvl="1"/>
            <a:r>
              <a:rPr lang="en-US" altLang="ko-KR" dirty="0"/>
              <a:t>Multi feature map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0FA2A6E-D5C7-496E-99F8-819B4E68F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88840"/>
            <a:ext cx="7237231" cy="2808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6C7099B-E66B-481F-9777-950812DB3B21}"/>
              </a:ext>
            </a:extLst>
          </p:cNvPr>
          <p:cNvSpPr txBox="1"/>
          <p:nvPr/>
        </p:nvSpPr>
        <p:spPr>
          <a:xfrm>
            <a:off x="1187624" y="5031587"/>
            <a:ext cx="7344816" cy="101566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ko-KR" sz="1500" dirty="0"/>
              <a:t>(b) </a:t>
            </a:r>
            <a:r>
              <a:rPr lang="ko-KR" altLang="en-US" sz="1500" dirty="0"/>
              <a:t>는 </a:t>
            </a:r>
            <a:r>
              <a:rPr lang="ko-KR" altLang="en-US" sz="1500" dirty="0" err="1"/>
              <a:t>그리드셀의</a:t>
            </a:r>
            <a:r>
              <a:rPr lang="ko-KR" altLang="en-US" sz="1500" dirty="0"/>
              <a:t> 크기가 </a:t>
            </a:r>
            <a:r>
              <a:rPr lang="en-US" altLang="ko-KR" sz="1500" dirty="0"/>
              <a:t>(c) </a:t>
            </a:r>
            <a:r>
              <a:rPr lang="ko-KR" altLang="en-US" sz="1500" dirty="0"/>
              <a:t>보다 작다</a:t>
            </a:r>
            <a:r>
              <a:rPr lang="en-US" altLang="ko-KR" sz="1500" dirty="0"/>
              <a:t>. </a:t>
            </a:r>
          </a:p>
          <a:p>
            <a:r>
              <a:rPr lang="ko-KR" altLang="en-US" sz="1500" dirty="0"/>
              <a:t>그리드 셀의 크기에 따라서 그것과 비슷한 크기의 오브젝트를 찾는 역할을 맡는다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(c)</a:t>
            </a:r>
            <a:r>
              <a:rPr lang="ko-KR" altLang="en-US" sz="1500" dirty="0"/>
              <a:t>는 </a:t>
            </a:r>
            <a:r>
              <a:rPr lang="ko-KR" altLang="en-US" sz="1500" dirty="0" err="1"/>
              <a:t>그리드셀이</a:t>
            </a:r>
            <a:r>
              <a:rPr lang="ko-KR" altLang="en-US" sz="1500" dirty="0"/>
              <a:t> 크므로 큰 오브젝트를 검출하도록 </a:t>
            </a:r>
            <a:r>
              <a:rPr lang="en-US" altLang="ko-KR" sz="1500" dirty="0"/>
              <a:t>(b)</a:t>
            </a:r>
            <a:r>
              <a:rPr lang="ko-KR" altLang="en-US" sz="1500" dirty="0"/>
              <a:t>는 크기가 작은 오브젝트를 검출하도록 학습시킨다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3943174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C8011F0-A852-4D00-AF3D-09F36AA2A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SSD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F03EC85-09A8-49ED-81EB-0978926A3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성능 비교</a:t>
            </a:r>
          </a:p>
        </p:txBody>
      </p:sp>
      <p:pic>
        <p:nvPicPr>
          <p:cNvPr id="20484" name="Picture 4" descr="faster r cnn ssd에 대한 이미지 검색결과">
            <a:extLst>
              <a:ext uri="{FF2B5EF4-FFF2-40B4-BE49-F238E27FC236}">
                <a16:creationId xmlns:a16="http://schemas.microsoft.com/office/drawing/2014/main" xmlns="" id="{ADD33E2A-9042-48B0-8677-4EE3C1B21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29" y="1484784"/>
            <a:ext cx="771525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F97C9FC-4C33-4B13-A7F5-5160C4362F8A}"/>
              </a:ext>
            </a:extLst>
          </p:cNvPr>
          <p:cNvSpPr txBox="1"/>
          <p:nvPr/>
        </p:nvSpPr>
        <p:spPr>
          <a:xfrm>
            <a:off x="3050207" y="2617662"/>
            <a:ext cx="2304256" cy="27699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0070493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1F9EF5-45E4-41EE-9D8B-4817F59D4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State-of-the-art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8612544-8109-47DA-B0B9-69A71B92B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R-FCN(region-based Fully Convolutional Networks)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DF39675-BFF5-43A5-BFED-7F371FB42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1590675"/>
            <a:ext cx="791527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31622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1F9EF5-45E4-41EE-9D8B-4817F59D4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State-of-the-art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8612544-8109-47DA-B0B9-69A71B92B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MS-CNN(multi-scale CNN)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B63F096-710A-4120-9D01-F10C294A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56792"/>
            <a:ext cx="8162584" cy="457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37817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AB8EE72-F630-4B03-9E37-DFB5704C4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State-of-the-art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FFF70EC-50A1-4D05-B353-013AB8A2D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707" y="990600"/>
            <a:ext cx="8700694" cy="5308600"/>
          </a:xfrm>
        </p:spPr>
        <p:txBody>
          <a:bodyPr/>
          <a:lstStyle/>
          <a:p>
            <a:r>
              <a:rPr lang="en-US" altLang="ko-KR" dirty="0"/>
              <a:t>FPN(feature pyramid network, FAIR)</a:t>
            </a:r>
          </a:p>
          <a:p>
            <a:pPr lvl="1"/>
            <a:r>
              <a:rPr lang="en-US" altLang="ko-KR" dirty="0"/>
              <a:t>SSD</a:t>
            </a:r>
            <a:r>
              <a:rPr lang="ko-KR" altLang="en-US" dirty="0"/>
              <a:t>처럼 </a:t>
            </a:r>
            <a:r>
              <a:rPr lang="en-US" altLang="ko-KR" dirty="0"/>
              <a:t>pyramidal feature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pic>
        <p:nvPicPr>
          <p:cNvPr id="29698" name="Picture 2" descr="feature pyramid networks for object detection에 대한 이미지 검색결과">
            <a:extLst>
              <a:ext uri="{FF2B5EF4-FFF2-40B4-BE49-F238E27FC236}">
                <a16:creationId xmlns:a16="http://schemas.microsoft.com/office/drawing/2014/main" xmlns="" id="{FFDD0D87-5FEF-4511-8979-43A98192D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60848"/>
            <a:ext cx="6907471" cy="45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93836DF-435F-47FA-8F06-1A306FCB5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401" y="116632"/>
            <a:ext cx="3735554" cy="2160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A9D9C8C-D1AA-4140-8946-16D79CB8252B}"/>
              </a:ext>
            </a:extLst>
          </p:cNvPr>
          <p:cNvSpPr txBox="1"/>
          <p:nvPr/>
        </p:nvSpPr>
        <p:spPr>
          <a:xfrm>
            <a:off x="5724128" y="2237775"/>
            <a:ext cx="803898" cy="27699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SSD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902792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1CD7AB-D682-4F4A-BC20-D2A2103E0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R-CNN</a:t>
            </a:r>
            <a:r>
              <a:rPr lang="en-US" altLang="ko-KR" sz="1700" dirty="0"/>
              <a:t>(Region CNN)</a:t>
            </a:r>
            <a:endParaRPr lang="ko-KR" altLang="en-US" sz="17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0B38426-0DD8-4B9B-9933-3593FD0B5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Framework</a:t>
            </a:r>
          </a:p>
          <a:p>
            <a:endParaRPr lang="en-US" altLang="ko-KR" dirty="0"/>
          </a:p>
        </p:txBody>
      </p:sp>
      <p:pic>
        <p:nvPicPr>
          <p:cNvPr id="3074" name="Picture 2" descr="R-CNN에 대한 이미지 검색결과">
            <a:extLst>
              <a:ext uri="{FF2B5EF4-FFF2-40B4-BE49-F238E27FC236}">
                <a16:creationId xmlns:a16="http://schemas.microsoft.com/office/drawing/2014/main" xmlns="" id="{2032F0AA-0C91-406A-8442-10BF45382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6848475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970122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6F4913A-EB6C-4EC1-9AA4-312A9CB1A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State-of-the-art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174A8E3-939E-428C-A481-DCB086405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CC-Net(chained cascade network)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6679C2B-FEA8-45DD-87DD-0A6AD2586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729" y="1916832"/>
            <a:ext cx="59626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57950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6F4913A-EB6C-4EC1-9AA4-312A9CB1A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State-of-the-art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174A8E3-939E-428C-A481-DCB086405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CC-Net(chained cascade network)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9404957-C432-472A-9C7D-0259F320A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818"/>
            <a:ext cx="9144000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4575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6F4913A-EB6C-4EC1-9AA4-312A9CB1A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State-of-the-art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174A8E3-939E-428C-A481-DCB086405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MASK R-CNN(FAIR)</a:t>
            </a:r>
          </a:p>
          <a:p>
            <a:pPr lvl="1"/>
            <a:r>
              <a:rPr lang="en-US" altLang="ko-KR" dirty="0"/>
              <a:t>Faster R-CNN</a:t>
            </a:r>
            <a:r>
              <a:rPr lang="ko-KR" altLang="en-US" dirty="0"/>
              <a:t>의 계보를 잇는 후계자</a:t>
            </a:r>
            <a:r>
              <a:rPr lang="en-US" altLang="ko-KR" dirty="0"/>
              <a:t>(+ Deconvolution / </a:t>
            </a:r>
            <a:r>
              <a:rPr lang="en-US" altLang="ko-KR" dirty="0" err="1"/>
              <a:t>ResNeXt</a:t>
            </a:r>
            <a:r>
              <a:rPr lang="en-US" altLang="ko-KR" dirty="0"/>
              <a:t> / FPN)</a:t>
            </a:r>
          </a:p>
          <a:p>
            <a:pPr lvl="1"/>
            <a:r>
              <a:rPr lang="en-US" altLang="ko-KR" dirty="0"/>
              <a:t>Object Detection</a:t>
            </a:r>
            <a:r>
              <a:rPr lang="ko-KR" altLang="en-US" dirty="0"/>
              <a:t>과 </a:t>
            </a:r>
            <a:r>
              <a:rPr lang="en-US" altLang="ko-KR" dirty="0">
                <a:solidFill>
                  <a:srgbClr val="FF0000"/>
                </a:solidFill>
              </a:rPr>
              <a:t>Instance segmentation</a:t>
            </a:r>
            <a:r>
              <a:rPr lang="ko-KR" altLang="en-US" dirty="0"/>
              <a:t>을 동시에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B133AE7-D6C9-4C4C-A263-DE28EB740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50" y="2852936"/>
            <a:ext cx="2486025" cy="17430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4812E1F-AC6A-4302-9B0D-C45670177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564905"/>
            <a:ext cx="4392488" cy="24061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D9A9125-B44A-4966-8090-C90A0D840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4971029"/>
            <a:ext cx="4901877" cy="164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50975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6F4913A-EB6C-4EC1-9AA4-312A9CB1A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State-of-the-art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xmlns="" id="{D174A8E3-939E-428C-A481-DCB08640555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MASK R-CNN(FAIR)</a:t>
                </a:r>
              </a:p>
              <a:p>
                <a:pPr lvl="1"/>
                <a:r>
                  <a:rPr lang="en-US" altLang="ko-KR" dirty="0" err="1"/>
                  <a:t>RoIpooling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en-US" altLang="ko-KR" dirty="0" err="1"/>
                  <a:t>RoIAlign</a:t>
                </a: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D174A8E3-939E-428C-A481-DCB0864055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71" t="-14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858E109-E851-4095-8313-E5A93C6F9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061939"/>
            <a:ext cx="6924675" cy="3743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F9D7F7-27D6-4CBA-AAD1-58590227755D}"/>
              </a:ext>
            </a:extLst>
          </p:cNvPr>
          <p:cNvSpPr txBox="1"/>
          <p:nvPr/>
        </p:nvSpPr>
        <p:spPr>
          <a:xfrm>
            <a:off x="7056550" y="2926035"/>
            <a:ext cx="2016224" cy="369330"/>
          </a:xfrm>
          <a:prstGeom prst="rect">
            <a:avLst/>
          </a:prstGeom>
          <a:solidFill>
            <a:srgbClr val="FFFF00"/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15 x 25/128 = 2.93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0995D84-3952-4341-A441-95ADD101C5BF}"/>
              </a:ext>
            </a:extLst>
          </p:cNvPr>
          <p:cNvSpPr txBox="1"/>
          <p:nvPr/>
        </p:nvSpPr>
        <p:spPr>
          <a:xfrm>
            <a:off x="6623052" y="2061939"/>
            <a:ext cx="2292349" cy="276997"/>
          </a:xfrm>
          <a:prstGeom prst="rect">
            <a:avLst/>
          </a:prstGeom>
          <a:noFill/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dirty="0"/>
              <a:t>이것을 반올림하면 </a:t>
            </a:r>
            <a:r>
              <a:rPr lang="en-US" altLang="ko-KR" sz="1200" dirty="0"/>
              <a:t>3: error </a:t>
            </a:r>
            <a:r>
              <a:rPr lang="ko-KR" altLang="en-US" sz="1200" dirty="0"/>
              <a:t>발생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A1944500-FA90-4A59-A758-113354EC135C}"/>
              </a:ext>
            </a:extLst>
          </p:cNvPr>
          <p:cNvCxnSpPr/>
          <p:nvPr/>
        </p:nvCxnSpPr>
        <p:spPr>
          <a:xfrm flipH="1" flipV="1">
            <a:off x="8135557" y="2403216"/>
            <a:ext cx="204117" cy="439599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4826182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7200914-4E19-4F65-852C-78FFF06F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xmlns="" id="{8C78C734-E5E2-4F68-BF67-98892BCE493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14707" y="990600"/>
                <a:ext cx="8700694" cy="5308600"/>
              </a:xfrm>
            </p:spPr>
            <p:txBody>
              <a:bodyPr/>
              <a:lstStyle/>
              <a:p>
                <a:r>
                  <a:rPr lang="en-US" altLang="ko-KR" dirty="0"/>
                  <a:t>Framework</a:t>
                </a:r>
              </a:p>
              <a:p>
                <a:pPr lvl="1"/>
                <a:r>
                  <a:rPr lang="en-US" altLang="ko-KR" dirty="0"/>
                  <a:t>Classifier: SVM</a:t>
                </a:r>
                <a:r>
                  <a:rPr lang="ko-KR" altLang="en-US" dirty="0"/>
                  <a:t>을 이용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Supplementary: FC</a:t>
                </a:r>
                <a:r>
                  <a:rPr lang="ko-KR" altLang="en-US" dirty="0"/>
                  <a:t>보다 성능이 좋음</a:t>
                </a:r>
                <a:r>
                  <a:rPr lang="en-US" altLang="ko-KR" dirty="0"/>
                  <a:t>. </a:t>
                </a:r>
                <a:r>
                  <a:rPr lang="en-US" altLang="ko-KR" sz="1500" dirty="0"/>
                  <a:t>(</a:t>
                </a:r>
                <a:r>
                  <a:rPr lang="ko-KR" altLang="en-US" sz="1500" dirty="0"/>
                  <a:t>그 이유를 </a:t>
                </a:r>
                <a:r>
                  <a:rPr lang="en-US" altLang="ko-KR" sz="1500" dirty="0"/>
                  <a:t>positive, negative sample</a:t>
                </a:r>
                <a:r>
                  <a:rPr lang="ko-KR" altLang="en-US" sz="1500" dirty="0"/>
                  <a:t>로 섞어서 학습을 할 때</a:t>
                </a:r>
                <a:r>
                  <a:rPr lang="en-US" altLang="ko-KR" sz="1500" dirty="0"/>
                  <a:t>, positive</a:t>
                </a:r>
                <a:r>
                  <a:rPr lang="ko-KR" altLang="en-US" sz="1500" dirty="0"/>
                  <a:t>를 강조할 수 가 없음</a:t>
                </a:r>
                <a:r>
                  <a:rPr lang="en-US" altLang="ko-KR" sz="1500" dirty="0"/>
                  <a:t>.)</a:t>
                </a:r>
              </a:p>
              <a:p>
                <a:r>
                  <a:rPr lang="en-US" altLang="ko-KR" dirty="0"/>
                  <a:t>Training:</a:t>
                </a:r>
              </a:p>
              <a:p>
                <a:pPr lvl="1"/>
                <a:r>
                  <a:rPr lang="en-US" altLang="ko-KR" dirty="0"/>
                  <a:t>Pre-train: </a:t>
                </a:r>
                <a:r>
                  <a:rPr lang="en-US" altLang="ko-KR" dirty="0" err="1"/>
                  <a:t>AlexNet</a:t>
                </a:r>
                <a:r>
                  <a:rPr lang="ko-KR" altLang="en-US" dirty="0"/>
                  <a:t>으로 </a:t>
                </a:r>
                <a:r>
                  <a:rPr lang="en-US" altLang="ko-KR" dirty="0"/>
                  <a:t>ImageNet classification </a:t>
                </a:r>
                <a:r>
                  <a:rPr lang="ko-KR" altLang="en-US" dirty="0"/>
                  <a:t>학습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Fine-tune: ImageNet classification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class</a:t>
                </a:r>
                <a:r>
                  <a:rPr lang="ko-KR" altLang="en-US" dirty="0"/>
                  <a:t>를 변경</a:t>
                </a:r>
                <a:r>
                  <a:rPr lang="en-US" altLang="ko-KR" dirty="0"/>
                  <a:t>(1000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dirty="0"/>
                  <a:t>20)</a:t>
                </a:r>
              </a:p>
              <a:p>
                <a:pPr lvl="1"/>
                <a:r>
                  <a:rPr lang="en-US" altLang="ko-KR" dirty="0"/>
                  <a:t>FC7-feature </a:t>
                </a:r>
                <a:r>
                  <a:rPr lang="ko-KR" altLang="en-US" dirty="0"/>
                  <a:t>추출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SVM classifier </a:t>
                </a:r>
                <a:r>
                  <a:rPr lang="ko-KR" altLang="en-US" dirty="0"/>
                  <a:t>재 학습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Bounding box regression </a:t>
                </a:r>
                <a:r>
                  <a:rPr lang="ko-KR" altLang="en-US" dirty="0"/>
                  <a:t>학습</a:t>
                </a: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8C78C734-E5E2-4F68-BF67-98892BCE49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14707" y="990600"/>
                <a:ext cx="8700694" cy="5308600"/>
              </a:xfrm>
              <a:blipFill>
                <a:blip r:embed="rId2"/>
                <a:stretch>
                  <a:fillRect l="-1471" t="-14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6" name="Picture 6" descr="AlexNet에 대한 이미지 검색결과">
            <a:extLst>
              <a:ext uri="{FF2B5EF4-FFF2-40B4-BE49-F238E27FC236}">
                <a16:creationId xmlns:a16="http://schemas.microsoft.com/office/drawing/2014/main" xmlns="" id="{3A6BC617-86D2-4E03-8F03-63687B89D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91248"/>
            <a:ext cx="7936088" cy="222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4776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351814C-CF52-4215-80DE-2EC35932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xmlns="" id="{4C122ECA-8304-4397-8960-71742A3FAE3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Selective search?</a:t>
                </a:r>
                <a:r>
                  <a:rPr lang="en-US" altLang="ko-KR" sz="1500" dirty="0"/>
                  <a:t>(2013</a:t>
                </a:r>
                <a:r>
                  <a:rPr lang="ko-KR" altLang="en-US" sz="1500" dirty="0"/>
                  <a:t>년도 </a:t>
                </a:r>
                <a:r>
                  <a:rPr lang="en-US" altLang="ko-KR" sz="1500" dirty="0"/>
                  <a:t>detection </a:t>
                </a:r>
                <a:r>
                  <a:rPr lang="ko-KR" altLang="en-US" sz="1500" dirty="0"/>
                  <a:t>우승</a:t>
                </a:r>
                <a:r>
                  <a:rPr lang="en-US" altLang="ko-KR" sz="1500" dirty="0"/>
                  <a:t>)</a:t>
                </a:r>
              </a:p>
              <a:p>
                <a:endParaRPr lang="en-US" altLang="ko-KR" sz="1500" dirty="0"/>
              </a:p>
              <a:p>
                <a:endParaRPr lang="en-US" altLang="ko-KR" sz="1500" dirty="0"/>
              </a:p>
              <a:p>
                <a:endParaRPr lang="en-US" altLang="ko-KR" sz="1500" dirty="0"/>
              </a:p>
              <a:p>
                <a:endParaRPr lang="en-US" altLang="ko-KR" sz="1500" dirty="0"/>
              </a:p>
              <a:p>
                <a:endParaRPr lang="en-US" altLang="ko-KR" sz="1500" dirty="0"/>
              </a:p>
              <a:p>
                <a:endParaRPr lang="en-US" altLang="ko-KR" sz="1500" dirty="0"/>
              </a:p>
              <a:p>
                <a:endParaRPr lang="en-US" altLang="ko-KR" sz="1500" dirty="0"/>
              </a:p>
              <a:p>
                <a:endParaRPr lang="en-US" altLang="ko-KR" sz="1500" dirty="0"/>
              </a:p>
              <a:p>
                <a:endParaRPr lang="en-US" altLang="ko-KR" sz="1500" dirty="0"/>
              </a:p>
              <a:p>
                <a:endParaRPr lang="en-US" altLang="ko-KR" sz="1500" dirty="0"/>
              </a:p>
              <a:p>
                <a:pPr lvl="1"/>
                <a:r>
                  <a:rPr lang="ko-KR" altLang="en-US" dirty="0"/>
                  <a:t>후보 영역을 위한 </a:t>
                </a:r>
                <a:r>
                  <a:rPr lang="en-US" altLang="ko-KR" dirty="0"/>
                  <a:t>seed </a:t>
                </a:r>
                <a:r>
                  <a:rPr lang="ko-KR" altLang="en-US" dirty="0"/>
                  <a:t>설정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dirty="0"/>
                  <a:t> merging(non-maximum suppression, region growing)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dirty="0"/>
                  <a:t> Box</a:t>
                </a:r>
                <a:r>
                  <a:rPr lang="ko-KR" altLang="en-US" dirty="0"/>
                  <a:t>로 표시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4C122ECA-8304-4397-8960-71742A3FAE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71" t="-14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C60A04A-3D43-4D3A-9FF2-33353A372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484784"/>
            <a:ext cx="699135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1382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351814C-CF52-4215-80DE-2EC35932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C122ECA-8304-4397-8960-71742A3FAE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Bounding box regression?</a:t>
            </a:r>
          </a:p>
          <a:p>
            <a:pPr lvl="1"/>
            <a:r>
              <a:rPr lang="en-US" altLang="ko-KR" dirty="0"/>
              <a:t>Training-pair:                                      , N</a:t>
            </a:r>
            <a:r>
              <a:rPr lang="ko-KR" altLang="en-US" dirty="0"/>
              <a:t>개의 </a:t>
            </a:r>
            <a:r>
              <a:rPr lang="en-US" altLang="ko-KR" dirty="0"/>
              <a:t>pair</a:t>
            </a:r>
          </a:p>
          <a:p>
            <a:pPr lvl="1"/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>
                <a:solidFill>
                  <a:srgbClr val="FF0000"/>
                </a:solidFill>
              </a:rPr>
              <a:t>우리가 찾아야 할 것은</a:t>
            </a:r>
            <a:r>
              <a:rPr lang="en-US" altLang="ko-KR" dirty="0">
                <a:solidFill>
                  <a:srgbClr val="FF0000"/>
                </a:solidFill>
              </a:rPr>
              <a:t>, P</a:t>
            </a:r>
            <a:r>
              <a:rPr lang="ko-KR" altLang="en-US" dirty="0">
                <a:solidFill>
                  <a:srgbClr val="FF0000"/>
                </a:solidFill>
              </a:rPr>
              <a:t>와 </a:t>
            </a:r>
            <a:r>
              <a:rPr lang="en-US" altLang="ko-KR" dirty="0">
                <a:solidFill>
                  <a:srgbClr val="FF0000"/>
                </a:solidFill>
              </a:rPr>
              <a:t>G</a:t>
            </a:r>
            <a:r>
              <a:rPr lang="ko-KR" altLang="en-US" dirty="0">
                <a:solidFill>
                  <a:srgbClr val="FF0000"/>
                </a:solidFill>
              </a:rPr>
              <a:t>와의 관계</a:t>
            </a:r>
            <a:r>
              <a:rPr lang="en-US" altLang="ko-KR" dirty="0">
                <a:solidFill>
                  <a:srgbClr val="FF0000"/>
                </a:solidFill>
              </a:rPr>
              <a:t>.  </a:t>
            </a:r>
          </a:p>
          <a:p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79E5000-ECF8-4AAC-BA68-80EC124BC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484784"/>
            <a:ext cx="1704975" cy="314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xmlns="" id="{50C56DC4-F573-40DB-A6BD-E0C7A9576A0F}"/>
                  </a:ext>
                </a:extLst>
              </p:cNvPr>
              <p:cNvSpPr/>
              <p:nvPr/>
            </p:nvSpPr>
            <p:spPr>
              <a:xfrm>
                <a:off x="899592" y="1844824"/>
                <a:ext cx="2152512" cy="414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ko-KR" altLang="en-US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ko-KR" alt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=(</m:t>
                          </m:r>
                          <m:sSubSup>
                            <m:sSubSupPr>
                              <m:ctrlPr>
                                <a:rPr lang="ko-KR" alt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ko-KR" alt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ko-KR" alt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ko-KR" alt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  <m:sup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0C56DC4-F573-40DB-A6BD-E0C7A9576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844824"/>
                <a:ext cx="2152512" cy="414537"/>
              </a:xfrm>
              <a:prstGeom prst="rect">
                <a:avLst/>
              </a:prstGeom>
              <a:blipFill>
                <a:blip r:embed="rId3"/>
                <a:stretch>
                  <a:fillRect t="-151471" r="-29178" b="-2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xmlns="" id="{3C123737-5F00-42B9-873F-C1B3A2ABA8A8}"/>
                  </a:ext>
                </a:extLst>
              </p:cNvPr>
              <p:cNvSpPr/>
              <p:nvPr/>
            </p:nvSpPr>
            <p:spPr>
              <a:xfrm>
                <a:off x="876783" y="2375990"/>
                <a:ext cx="2194895" cy="411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ko-KR" alt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=(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C123737-5F00-42B9-873F-C1B3A2ABA8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783" y="2375990"/>
                <a:ext cx="2194895" cy="411010"/>
              </a:xfrm>
              <a:prstGeom prst="rect">
                <a:avLst/>
              </a:prstGeom>
              <a:blipFill>
                <a:blip r:embed="rId4"/>
                <a:stretch>
                  <a:fillRect t="-153731" r="-28611" b="-2283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2A62173-77DA-47F8-933C-6AAC5C4BC8E0}"/>
              </a:ext>
            </a:extLst>
          </p:cNvPr>
          <p:cNvSpPr txBox="1"/>
          <p:nvPr/>
        </p:nvSpPr>
        <p:spPr>
          <a:xfrm>
            <a:off x="3192239" y="1856528"/>
            <a:ext cx="2376264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500" dirty="0"/>
              <a:t>(</a:t>
            </a:r>
            <a:r>
              <a:rPr lang="en-US" altLang="ko-KR" sz="1500" dirty="0" err="1"/>
              <a:t>x,y</a:t>
            </a:r>
            <a:r>
              <a:rPr lang="en-US" altLang="ko-KR" sz="1500" dirty="0"/>
              <a:t>) = Box</a:t>
            </a:r>
            <a:r>
              <a:rPr lang="ko-KR" altLang="en-US" sz="1500" dirty="0"/>
              <a:t>의 중심좌표</a:t>
            </a:r>
            <a:endParaRPr lang="en-US" altLang="ko-KR" sz="15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500" dirty="0"/>
              <a:t>(</a:t>
            </a:r>
            <a:r>
              <a:rPr lang="en-US" altLang="ko-KR" sz="1500" dirty="0" err="1"/>
              <a:t>w,h</a:t>
            </a:r>
            <a:r>
              <a:rPr lang="en-US" altLang="ko-KR" sz="1500" dirty="0"/>
              <a:t>) = </a:t>
            </a:r>
            <a:r>
              <a:rPr lang="ko-KR" altLang="en-US" sz="1500" dirty="0"/>
              <a:t>가로</a:t>
            </a:r>
            <a:r>
              <a:rPr lang="en-US" altLang="ko-KR" sz="1500" dirty="0"/>
              <a:t>, </a:t>
            </a:r>
            <a:r>
              <a:rPr lang="ko-KR" altLang="en-US" sz="1500" dirty="0"/>
              <a:t>세로의 길이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4F3933B-4840-42D3-ABB2-1E72A02B5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13" y="3363881"/>
            <a:ext cx="2133600" cy="14382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391945E-595E-4FF6-B302-BEACE6D1C11C}"/>
              </a:ext>
            </a:extLst>
          </p:cNvPr>
          <p:cNvSpPr txBox="1"/>
          <p:nvPr/>
        </p:nvSpPr>
        <p:spPr>
          <a:xfrm>
            <a:off x="1935293" y="3436827"/>
            <a:ext cx="260443" cy="276023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C78F07F-57F3-4BF3-9F15-B5346ECA7779}"/>
              </a:ext>
            </a:extLst>
          </p:cNvPr>
          <p:cNvSpPr txBox="1"/>
          <p:nvPr/>
        </p:nvSpPr>
        <p:spPr>
          <a:xfrm>
            <a:off x="1935293" y="3773510"/>
            <a:ext cx="260443" cy="276023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4F22666-8548-45C1-BDD2-3EE483C73DF4}"/>
              </a:ext>
            </a:extLst>
          </p:cNvPr>
          <p:cNvSpPr txBox="1"/>
          <p:nvPr/>
        </p:nvSpPr>
        <p:spPr>
          <a:xfrm>
            <a:off x="2411760" y="4129065"/>
            <a:ext cx="260443" cy="276023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C3052CD-8970-4D72-8EB1-BC62E9F2D4B9}"/>
              </a:ext>
            </a:extLst>
          </p:cNvPr>
          <p:cNvSpPr txBox="1"/>
          <p:nvPr/>
        </p:nvSpPr>
        <p:spPr>
          <a:xfrm>
            <a:off x="2358807" y="4465610"/>
            <a:ext cx="260443" cy="276023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1CFB413-9FAE-4B1E-87C3-824F9E0A1CE1}"/>
              </a:ext>
            </a:extLst>
          </p:cNvPr>
          <p:cNvSpPr txBox="1"/>
          <p:nvPr/>
        </p:nvSpPr>
        <p:spPr>
          <a:xfrm>
            <a:off x="1935293" y="3432645"/>
            <a:ext cx="260443" cy="28438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D5326C26-0DE8-41EA-88B4-53E7BBF614F2}"/>
              </a:ext>
            </a:extLst>
          </p:cNvPr>
          <p:cNvGrpSpPr/>
          <p:nvPr/>
        </p:nvGrpSpPr>
        <p:grpSpPr>
          <a:xfrm>
            <a:off x="5076056" y="3741919"/>
            <a:ext cx="1584176" cy="682197"/>
            <a:chOff x="5076056" y="3741919"/>
            <a:chExt cx="1584176" cy="68219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D8D20B8F-C0B1-43C4-A2C9-689C77BBA63B}"/>
                </a:ext>
              </a:extLst>
            </p:cNvPr>
            <p:cNvSpPr txBox="1"/>
            <p:nvPr/>
          </p:nvSpPr>
          <p:spPr>
            <a:xfrm>
              <a:off x="5076056" y="3741919"/>
              <a:ext cx="1584176" cy="682197"/>
            </a:xfrm>
            <a:prstGeom prst="rect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03C7DC1F-C7E5-42C6-B021-357DA957197F}"/>
                </a:ext>
              </a:extLst>
            </p:cNvPr>
            <p:cNvSpPr/>
            <p:nvPr/>
          </p:nvSpPr>
          <p:spPr>
            <a:xfrm>
              <a:off x="5796136" y="4001001"/>
              <a:ext cx="144016" cy="164031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1030EB06-1C16-45AE-976D-67CA2D16B495}"/>
              </a:ext>
            </a:extLst>
          </p:cNvPr>
          <p:cNvGrpSpPr/>
          <p:nvPr/>
        </p:nvGrpSpPr>
        <p:grpSpPr>
          <a:xfrm>
            <a:off x="5188260" y="3814140"/>
            <a:ext cx="1215752" cy="470785"/>
            <a:chOff x="5076056" y="3741919"/>
            <a:chExt cx="1584176" cy="68219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D8B36B25-CC63-455A-AD6B-CE6D8EF21C80}"/>
                </a:ext>
              </a:extLst>
            </p:cNvPr>
            <p:cNvSpPr txBox="1"/>
            <p:nvPr/>
          </p:nvSpPr>
          <p:spPr>
            <a:xfrm>
              <a:off x="5076056" y="3741919"/>
              <a:ext cx="1584176" cy="682197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1EE122B4-2076-4328-9883-BC4CF25BE41B}"/>
                </a:ext>
              </a:extLst>
            </p:cNvPr>
            <p:cNvSpPr/>
            <p:nvPr/>
          </p:nvSpPr>
          <p:spPr>
            <a:xfrm>
              <a:off x="5796136" y="4001001"/>
              <a:ext cx="144016" cy="164031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F000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xmlns="" id="{40F98E10-32DD-44F4-946F-0CC94F0694AC}"/>
              </a:ext>
            </a:extLst>
          </p:cNvPr>
          <p:cNvSpPr/>
          <p:nvPr/>
        </p:nvSpPr>
        <p:spPr>
          <a:xfrm rot="18858415">
            <a:off x="5688082" y="4124592"/>
            <a:ext cx="116192" cy="149460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603D298-5A8D-47AA-9A6D-5DD19D40DB56}"/>
              </a:ext>
            </a:extLst>
          </p:cNvPr>
          <p:cNvSpPr txBox="1"/>
          <p:nvPr/>
        </p:nvSpPr>
        <p:spPr>
          <a:xfrm>
            <a:off x="6404012" y="4331386"/>
            <a:ext cx="1224136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spc="0" normalizeH="0" baseline="0" dirty="0">
                <a:ln>
                  <a:noFill/>
                </a:ln>
                <a:solidFill>
                  <a:srgbClr val="5698D3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Ground truth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5698D3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2A5EF11-DD79-4AD4-88F5-FC1F24F691C5}"/>
              </a:ext>
            </a:extLst>
          </p:cNvPr>
          <p:cNvSpPr txBox="1"/>
          <p:nvPr/>
        </p:nvSpPr>
        <p:spPr>
          <a:xfrm>
            <a:off x="4427984" y="4741633"/>
            <a:ext cx="3200164" cy="553996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500" dirty="0"/>
              <a:t>어떠한 관계</a:t>
            </a:r>
            <a:r>
              <a:rPr lang="en-US" altLang="ko-KR" sz="1500" dirty="0"/>
              <a:t>?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500" dirty="0"/>
              <a:t>feature map</a:t>
            </a:r>
            <a:r>
              <a:rPr lang="ko-KR" altLang="en-US" sz="1500" dirty="0"/>
              <a:t>과 관련이 있다고 가정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48677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4482</TotalTime>
  <Words>1498</Words>
  <Application>Microsoft Office PowerPoint</Application>
  <PresentationFormat>화면 슬라이드 쇼(4:3)</PresentationFormat>
  <Paragraphs>450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2" baseType="lpstr">
      <vt:lpstr>굴림</vt:lpstr>
      <vt:lpstr>Arial</vt:lpstr>
      <vt:lpstr>맑은 고딕</vt:lpstr>
      <vt:lpstr>Cambria Math</vt:lpstr>
      <vt:lpstr>Helvetica</vt:lpstr>
      <vt:lpstr>Calibri</vt:lpstr>
      <vt:lpstr>Arial Unicode MS</vt:lpstr>
      <vt:lpstr>HY헤드라인M</vt:lpstr>
      <vt:lpstr>Office 테마</vt:lpstr>
      <vt:lpstr>Object detection</vt:lpstr>
      <vt:lpstr>Content</vt:lpstr>
      <vt:lpstr>Object Detection history</vt:lpstr>
      <vt:lpstr>Object detection이란?</vt:lpstr>
      <vt:lpstr>R-CNN(Region CNN)</vt:lpstr>
      <vt:lpstr>R-CNN(Region CNN)</vt:lpstr>
      <vt:lpstr>R-CNN</vt:lpstr>
      <vt:lpstr>R-CNN</vt:lpstr>
      <vt:lpstr>R-CNN</vt:lpstr>
      <vt:lpstr>R-CNN</vt:lpstr>
      <vt:lpstr>SPPNet</vt:lpstr>
      <vt:lpstr>SPPNet</vt:lpstr>
      <vt:lpstr>SPPNet</vt:lpstr>
      <vt:lpstr>Fast RCNN</vt:lpstr>
      <vt:lpstr>Fast RCNN</vt:lpstr>
      <vt:lpstr>Fast RCNN</vt:lpstr>
      <vt:lpstr>Fast RCNN</vt:lpstr>
      <vt:lpstr>Fast RCNN</vt:lpstr>
      <vt:lpstr>Fast RCNN</vt:lpstr>
      <vt:lpstr>Faster RCNN</vt:lpstr>
      <vt:lpstr>Faster RCNN</vt:lpstr>
      <vt:lpstr>Faster RCNN</vt:lpstr>
      <vt:lpstr>Faster RCNN</vt:lpstr>
      <vt:lpstr>Faster RCNN</vt:lpstr>
      <vt:lpstr>Faster RCNN</vt:lpstr>
      <vt:lpstr>Faster RCNN</vt:lpstr>
      <vt:lpstr>Faster RCNN</vt:lpstr>
      <vt:lpstr>Faster RCNN</vt:lpstr>
      <vt:lpstr>Faster RCNN</vt:lpstr>
      <vt:lpstr>Faster RCNN</vt:lpstr>
      <vt:lpstr>Faster RCNN</vt:lpstr>
      <vt:lpstr>Faster RCNN</vt:lpstr>
      <vt:lpstr>Faster RCNN</vt:lpstr>
      <vt:lpstr>YOLO(You look only once)</vt:lpstr>
      <vt:lpstr>YOLO</vt:lpstr>
      <vt:lpstr>YOLO</vt:lpstr>
      <vt:lpstr>YOLO</vt:lpstr>
      <vt:lpstr>YOLO</vt:lpstr>
      <vt:lpstr>YOLO</vt:lpstr>
      <vt:lpstr>YOLO</vt:lpstr>
      <vt:lpstr>YOLO</vt:lpstr>
      <vt:lpstr>YOLO</vt:lpstr>
      <vt:lpstr>YOLO</vt:lpstr>
      <vt:lpstr>YOLO</vt:lpstr>
      <vt:lpstr>YOLO</vt:lpstr>
      <vt:lpstr>YOLO</vt:lpstr>
      <vt:lpstr>YOLO</vt:lpstr>
      <vt:lpstr>YOLO</vt:lpstr>
      <vt:lpstr>YOLO</vt:lpstr>
      <vt:lpstr>YOLO</vt:lpstr>
      <vt:lpstr>YOLO</vt:lpstr>
      <vt:lpstr>SSD(single shot multibox detector)</vt:lpstr>
      <vt:lpstr>SSD(single shot multibox detector)</vt:lpstr>
      <vt:lpstr>SSD(single shot multibox detector)</vt:lpstr>
      <vt:lpstr>SSD(single shot multibox detector)</vt:lpstr>
      <vt:lpstr>SSD</vt:lpstr>
      <vt:lpstr>State-of-the-art</vt:lpstr>
      <vt:lpstr>State-of-the-art</vt:lpstr>
      <vt:lpstr>State-of-the-art</vt:lpstr>
      <vt:lpstr>State-of-the-art</vt:lpstr>
      <vt:lpstr>State-of-the-art</vt:lpstr>
      <vt:lpstr>State-of-the-art</vt:lpstr>
      <vt:lpstr>State-of-the-art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제6차 다부처 사전기획 연구 후보과제</dc:title>
  <dc:creator>Sangwon Jung</dc:creator>
  <cp:lastModifiedBy>teokim</cp:lastModifiedBy>
  <cp:revision>573</cp:revision>
  <dcterms:modified xsi:type="dcterms:W3CDTF">2017-08-10T08:48:20Z</dcterms:modified>
</cp:coreProperties>
</file>